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5" r:id="rId27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816224"/>
            <a:ext cx="6477000" cy="1828800"/>
          </a:xfrm>
        </p:spPr>
        <p:txBody>
          <a:bodyPr anchor="ctr"/>
          <a:lstStyle/>
          <a:p>
            <a:pPr algn="ctr"/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03848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051720" y="5868561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Si el </a:t>
            </a:r>
            <a:r>
              <a:rPr lang="en-US" sz="3200" dirty="0" err="1" smtClean="0">
                <a:solidFill>
                  <a:srgbClr val="0070C0"/>
                </a:solidFill>
              </a:rPr>
              <a:t>precio</a:t>
            </a:r>
            <a:r>
              <a:rPr lang="en-US" sz="3200" dirty="0" smtClean="0">
                <a:solidFill>
                  <a:srgbClr val="0070C0"/>
                </a:solidFill>
              </a:rPr>
              <a:t> cambia </a:t>
            </a:r>
            <a:r>
              <a:rPr lang="en-US" sz="3200" dirty="0" err="1" smtClean="0">
                <a:solidFill>
                  <a:srgbClr val="0070C0"/>
                </a:solidFill>
              </a:rPr>
              <a:t>nos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movemos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a lo largo </a:t>
            </a:r>
            <a:r>
              <a:rPr lang="en-US" sz="3200" dirty="0" smtClean="0">
                <a:solidFill>
                  <a:srgbClr val="0070C0"/>
                </a:solidFill>
              </a:rPr>
              <a:t>de la </a:t>
            </a:r>
            <a:r>
              <a:rPr lang="en-US" sz="3200" dirty="0" err="1" smtClean="0">
                <a:solidFill>
                  <a:srgbClr val="0070C0"/>
                </a:solidFill>
              </a:rPr>
              <a:t>curva</a:t>
            </a:r>
            <a:r>
              <a:rPr lang="en-US" sz="3200" dirty="0" smtClean="0">
                <a:solidFill>
                  <a:srgbClr val="0070C0"/>
                </a:solidFill>
              </a:rPr>
              <a:t> de </a:t>
            </a:r>
            <a:r>
              <a:rPr lang="en-US" sz="3200" dirty="0" err="1" smtClean="0">
                <a:solidFill>
                  <a:srgbClr val="0070C0"/>
                </a:solidFill>
              </a:rPr>
              <a:t>demanda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483768" y="30689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635896" y="3068960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483768" y="422108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580112" y="42210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07704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979712" y="4067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75856" y="50038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220072" y="50038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707904" y="28436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580112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 flipH="1" flipV="1">
            <a:off x="4139952" y="3100318"/>
            <a:ext cx="1512168" cy="8954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83768" y="3068960"/>
            <a:ext cx="1152128" cy="20162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3000"/>
                </a:schemeClr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</a:t>
            </a:r>
            <a:r>
              <a:rPr lang="en-US" sz="3600" dirty="0" smtClean="0"/>
              <a:t>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03848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051720" y="5868561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El </a:t>
            </a:r>
            <a:r>
              <a:rPr lang="en-US" sz="3200" dirty="0" err="1" smtClean="0">
                <a:solidFill>
                  <a:srgbClr val="0070C0"/>
                </a:solidFill>
              </a:rPr>
              <a:t>gasto</a:t>
            </a:r>
            <a:r>
              <a:rPr lang="en-US" sz="3200" dirty="0" smtClean="0">
                <a:solidFill>
                  <a:srgbClr val="0070C0"/>
                </a:solidFill>
              </a:rPr>
              <a:t> total de </a:t>
            </a:r>
            <a:r>
              <a:rPr lang="en-US" sz="3200" dirty="0" err="1" smtClean="0">
                <a:solidFill>
                  <a:srgbClr val="0070C0"/>
                </a:solidFill>
              </a:rPr>
              <a:t>los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consumidores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P * Q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483768" y="30689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635896" y="3068960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07704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979712" y="4067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75856" y="50038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cxnSp>
        <p:nvCxnSpPr>
          <p:cNvPr id="15" name="14 Conector recto de flecha"/>
          <p:cNvCxnSpPr/>
          <p:nvPr/>
        </p:nvCxnSpPr>
        <p:spPr>
          <a:xfrm flipV="1">
            <a:off x="3059832" y="2780928"/>
            <a:ext cx="259228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572000" y="24019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Area=b*h=P*Q=20,000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699792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862228"/>
            <a:ext cx="216024" cy="22229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46883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661248"/>
            <a:ext cx="5454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Una </a:t>
            </a:r>
            <a:r>
              <a:rPr lang="en-US" sz="3200" dirty="0" err="1" smtClean="0">
                <a:solidFill>
                  <a:srgbClr val="0070C0"/>
                </a:solidFill>
              </a:rPr>
              <a:t>demanda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más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bien</a:t>
            </a:r>
            <a:r>
              <a:rPr lang="en-US" sz="3200" dirty="0" smtClean="0">
                <a:solidFill>
                  <a:srgbClr val="0070C0"/>
                </a:solidFill>
              </a:rPr>
              <a:t> vertical se dice que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inelástica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72200" y="35637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 </a:t>
            </a:r>
            <a:r>
              <a:rPr lang="en-US" dirty="0" err="1" smtClean="0"/>
              <a:t>drogas</a:t>
            </a:r>
            <a:r>
              <a:rPr lang="en-US" dirty="0" smtClean="0"/>
              <a:t>, </a:t>
            </a:r>
            <a:r>
              <a:rPr lang="en-US" dirty="0" err="1" smtClean="0"/>
              <a:t>medicinas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88024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83768" y="3532366"/>
            <a:ext cx="2304256" cy="184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46883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661248"/>
            <a:ext cx="5454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Una </a:t>
            </a:r>
            <a:r>
              <a:rPr lang="en-US" sz="3200" dirty="0" err="1" smtClean="0">
                <a:solidFill>
                  <a:srgbClr val="0070C0"/>
                </a:solidFill>
              </a:rPr>
              <a:t>demanda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elástica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más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bien</a:t>
            </a:r>
            <a:r>
              <a:rPr lang="en-US" sz="3200" dirty="0" smtClean="0">
                <a:solidFill>
                  <a:srgbClr val="0070C0"/>
                </a:solidFill>
              </a:rPr>
              <a:t> horizontal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72200" y="35637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 </a:t>
            </a:r>
            <a:r>
              <a:rPr lang="en-US" dirty="0" err="1" smtClean="0"/>
              <a:t>productos</a:t>
            </a:r>
            <a:r>
              <a:rPr lang="en-US" dirty="0" smtClean="0"/>
              <a:t> con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sustitutivos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644008" y="33477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627784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472008" y="435581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868561"/>
            <a:ext cx="5310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 </a:t>
            </a:r>
            <a:r>
              <a:rPr lang="en-US" sz="3200" dirty="0" err="1" smtClean="0">
                <a:solidFill>
                  <a:srgbClr val="0070C0"/>
                </a:solidFill>
              </a:rPr>
              <a:t>cambio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parámetros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desplaza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toda</a:t>
            </a:r>
            <a:r>
              <a:rPr lang="en-US" sz="3200" dirty="0" smtClean="0">
                <a:solidFill>
                  <a:srgbClr val="0070C0"/>
                </a:solidFill>
              </a:rPr>
              <a:t> la </a:t>
            </a:r>
            <a:r>
              <a:rPr lang="en-US" sz="3200" dirty="0" err="1" smtClean="0">
                <a:solidFill>
                  <a:srgbClr val="0070C0"/>
                </a:solidFill>
              </a:rPr>
              <a:t>curva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4499992" y="2492896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98648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067944" y="3573016"/>
            <a:ext cx="205213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779912" y="29969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/>
              </a:rPr>
              <a:t>↑</a:t>
            </a:r>
            <a:r>
              <a:rPr lang="en-US" sz="2400" b="1" dirty="0" smtClean="0">
                <a:solidFill>
                  <a:srgbClr val="0070C0"/>
                </a:solidFill>
              </a:rPr>
              <a:t>Y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↑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↓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Características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demanda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627784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544016" y="435581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566124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 </a:t>
            </a:r>
            <a:r>
              <a:rPr lang="en-US" sz="3200" dirty="0" err="1" smtClean="0">
                <a:solidFill>
                  <a:srgbClr val="0070C0"/>
                </a:solidFill>
              </a:rPr>
              <a:t>cambio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parámetros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desplaza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toda</a:t>
            </a:r>
            <a:r>
              <a:rPr lang="en-US" sz="3200" dirty="0" smtClean="0">
                <a:solidFill>
                  <a:srgbClr val="0070C0"/>
                </a:solidFill>
              </a:rPr>
              <a:t> la </a:t>
            </a:r>
            <a:r>
              <a:rPr lang="en-US" sz="3200" dirty="0" err="1" smtClean="0">
                <a:solidFill>
                  <a:srgbClr val="0070C0"/>
                </a:solidFill>
              </a:rPr>
              <a:t>curva</a:t>
            </a:r>
            <a:r>
              <a:rPr lang="en-US" sz="3200" dirty="0" smtClean="0">
                <a:solidFill>
                  <a:srgbClr val="0070C0"/>
                </a:solidFill>
              </a:rPr>
              <a:t> de </a:t>
            </a:r>
            <a:r>
              <a:rPr lang="en-US" sz="3200" dirty="0" err="1" smtClean="0">
                <a:solidFill>
                  <a:srgbClr val="0070C0"/>
                </a:solidFill>
              </a:rPr>
              <a:t>demanda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4499992" y="2492896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400506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4067944" y="3573016"/>
            <a:ext cx="194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63888" y="29969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↓ </a:t>
            </a:r>
            <a:r>
              <a:rPr lang="en-US" sz="2400" b="1" dirty="0" smtClean="0">
                <a:solidFill>
                  <a:srgbClr val="0070C0"/>
                </a:solidFill>
              </a:rPr>
              <a:t>Y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↓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s, </a:t>
            </a:r>
            <a:r>
              <a:rPr lang="en-US" sz="2400" dirty="0">
                <a:solidFill>
                  <a:srgbClr val="0070C0"/>
                </a:solidFill>
                <a:latin typeface="Calibri"/>
              </a:rPr>
              <a:t>↑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Estudia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que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 smtClean="0"/>
              <a:t>dispuesto</a:t>
            </a:r>
            <a:r>
              <a:rPr lang="en-US" dirty="0" smtClean="0"/>
              <a:t> a </a:t>
            </a:r>
            <a:r>
              <a:rPr lang="en-US" dirty="0" err="1" smtClean="0"/>
              <a:t>producir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unidades</a:t>
            </a:r>
            <a:r>
              <a:rPr lang="en-US" dirty="0" smtClean="0"/>
              <a:t> de un </a:t>
            </a:r>
            <a:r>
              <a:rPr lang="en-US" dirty="0" err="1" smtClean="0"/>
              <a:t>producto</a:t>
            </a:r>
            <a:r>
              <a:rPr lang="en-US" dirty="0" smtClean="0"/>
              <a:t>? (e.g. </a:t>
            </a:r>
            <a:r>
              <a:rPr lang="en-US" dirty="0" err="1" smtClean="0"/>
              <a:t>coches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Factores</a:t>
            </a:r>
            <a:r>
              <a:rPr lang="en-US" sz="3600" dirty="0" smtClean="0"/>
              <a:t> que </a:t>
            </a:r>
            <a:r>
              <a:rPr lang="en-US" sz="3600" dirty="0" err="1" smtClean="0"/>
              <a:t>determinan</a:t>
            </a:r>
            <a:r>
              <a:rPr lang="en-US" sz="3600" dirty="0" smtClean="0"/>
              <a:t> la </a:t>
            </a:r>
            <a:r>
              <a:rPr lang="en-US" sz="3600" dirty="0" err="1" smtClean="0"/>
              <a:t>producción</a:t>
            </a:r>
            <a:r>
              <a:rPr lang="en-US" sz="3600" dirty="0" smtClean="0"/>
              <a:t> de un </a:t>
            </a:r>
            <a:r>
              <a:rPr lang="en-US" sz="3600" dirty="0" err="1" smtClean="0"/>
              <a:t>bien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Precio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Costes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Regulación</a:t>
            </a:r>
            <a:r>
              <a:rPr lang="en-US" dirty="0" smtClean="0"/>
              <a:t> (e.g. </a:t>
            </a:r>
            <a:r>
              <a:rPr lang="en-US" dirty="0" err="1" smtClean="0"/>
              <a:t>subvenciones</a:t>
            </a:r>
            <a:r>
              <a:rPr lang="en-US" dirty="0" smtClean="0"/>
              <a:t>, </a:t>
            </a:r>
            <a:r>
              <a:rPr lang="en-US" dirty="0" err="1" smtClean="0"/>
              <a:t>impuestos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86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Efectos</a:t>
            </a:r>
            <a:r>
              <a:rPr lang="en-US" sz="3600" dirty="0" smtClean="0"/>
              <a:t> de </a:t>
            </a:r>
            <a:r>
              <a:rPr lang="en-US" sz="3600" dirty="0" err="1" smtClean="0"/>
              <a:t>estos</a:t>
            </a:r>
            <a:r>
              <a:rPr lang="en-US" sz="3600" dirty="0" smtClean="0"/>
              <a:t> </a:t>
            </a:r>
            <a:r>
              <a:rPr lang="en-US" sz="3600" dirty="0" err="1" smtClean="0"/>
              <a:t>factores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oferta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Precio</a:t>
            </a:r>
            <a:r>
              <a:rPr lang="en-US" dirty="0" smtClean="0"/>
              <a:t>: +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Costes</a:t>
            </a:r>
            <a:r>
              <a:rPr lang="en-US" dirty="0" smtClean="0"/>
              <a:t>: -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Regulación</a:t>
            </a:r>
            <a:r>
              <a:rPr lang="en-US" dirty="0" smtClean="0"/>
              <a:t> (e.g. </a:t>
            </a:r>
            <a:r>
              <a:rPr lang="en-US" dirty="0" err="1" smtClean="0"/>
              <a:t>subvenciones</a:t>
            </a:r>
            <a:r>
              <a:rPr lang="en-US" dirty="0" smtClean="0"/>
              <a:t>, </a:t>
            </a:r>
            <a:r>
              <a:rPr lang="en-US" dirty="0" err="1" smtClean="0"/>
              <a:t>impuestos</a:t>
            </a:r>
            <a:r>
              <a:rPr lang="en-US" dirty="0" smtClean="0"/>
              <a:t>): </a:t>
            </a:r>
            <a:r>
              <a:rPr lang="en-US" dirty="0" err="1" smtClean="0"/>
              <a:t>depende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6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se escribe </a:t>
            </a:r>
            <a:r>
              <a:rPr lang="en-US" sz="3600" dirty="0" err="1" smtClean="0"/>
              <a:t>esto</a:t>
            </a:r>
            <a:r>
              <a:rPr lang="en-US" sz="3600" dirty="0" smtClean="0"/>
              <a:t> de forma </a:t>
            </a:r>
            <a:r>
              <a:rPr lang="en-US" sz="3600" dirty="0" err="1" smtClean="0"/>
              <a:t>elegante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</a:t>
            </a:r>
            <a:r>
              <a:rPr lang="en-US" dirty="0" err="1" smtClean="0"/>
              <a:t>Q</a:t>
            </a:r>
            <a:r>
              <a:rPr lang="en-US" sz="1800" dirty="0" err="1" smtClean="0"/>
              <a:t>O</a:t>
            </a:r>
            <a:r>
              <a:rPr lang="en-US" sz="1800" dirty="0" err="1" smtClean="0"/>
              <a:t>x</a:t>
            </a:r>
            <a:r>
              <a:rPr lang="en-US" dirty="0" smtClean="0"/>
              <a:t>=f(</a:t>
            </a:r>
            <a:r>
              <a:rPr lang="en-US" dirty="0" err="1" smtClean="0"/>
              <a:t>P</a:t>
            </a:r>
            <a:r>
              <a:rPr lang="en-US" sz="18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Costes</a:t>
            </a:r>
            <a:r>
              <a:rPr lang="en-US" dirty="0" smtClean="0"/>
              <a:t>, </a:t>
            </a:r>
            <a:r>
              <a:rPr lang="en-US" dirty="0" err="1" smtClean="0"/>
              <a:t>Otros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r>
              <a:rPr lang="en-US" sz="3200" dirty="0" smtClean="0"/>
              <a:t>+      -       ?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71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Hasta </a:t>
            </a:r>
            <a:r>
              <a:rPr lang="en-US" dirty="0" err="1" smtClean="0"/>
              <a:t>ahora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intercambio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para </a:t>
            </a:r>
            <a:r>
              <a:rPr lang="en-US" dirty="0" err="1" smtClean="0"/>
              <a:t>satisfacer</a:t>
            </a:r>
            <a:r>
              <a:rPr lang="en-US" dirty="0" smtClean="0"/>
              <a:t>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: </a:t>
            </a:r>
            <a:r>
              <a:rPr lang="en-US" dirty="0" err="1"/>
              <a:t>v</a:t>
            </a:r>
            <a:r>
              <a:rPr lang="en-US" dirty="0" err="1" smtClean="0"/>
              <a:t>endemos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(e.g. </a:t>
            </a:r>
            <a:r>
              <a:rPr lang="en-US" dirty="0" err="1" smtClean="0"/>
              <a:t>trabajo</a:t>
            </a:r>
            <a:r>
              <a:rPr lang="en-US" dirty="0" smtClean="0"/>
              <a:t>), </a:t>
            </a:r>
            <a:r>
              <a:rPr lang="en-US" dirty="0" err="1" smtClean="0"/>
              <a:t>obtenemos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a </a:t>
            </a:r>
            <a:r>
              <a:rPr lang="en-US" dirty="0" err="1" smtClean="0"/>
              <a:t>cambio</a:t>
            </a:r>
            <a:r>
              <a:rPr lang="en-US" dirty="0" smtClean="0"/>
              <a:t>. Con dos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intercambiar</a:t>
            </a:r>
            <a:r>
              <a:rPr lang="en-US" dirty="0" smtClean="0"/>
              <a:t>. Con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y con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compramos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proceso</a:t>
            </a:r>
            <a:r>
              <a:rPr lang="en-US" dirty="0" smtClean="0"/>
              <a:t>,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obtenemos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y 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pagamos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sigue</a:t>
            </a:r>
            <a:r>
              <a:rPr lang="en-US" dirty="0" smtClean="0"/>
              <a:t> lo que se </a:t>
            </a:r>
            <a:r>
              <a:rPr lang="en-US" dirty="0" err="1" smtClean="0"/>
              <a:t>conoce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ley de la </a:t>
            </a:r>
            <a:r>
              <a:rPr lang="en-US" dirty="0" err="1" smtClean="0"/>
              <a:t>oferta</a:t>
            </a:r>
            <a:r>
              <a:rPr lang="en-US" dirty="0" smtClean="0"/>
              <a:t> y la </a:t>
            </a:r>
            <a:r>
              <a:rPr lang="en-US" dirty="0" err="1" smtClean="0"/>
              <a:t>demanda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Representación</a:t>
            </a:r>
            <a:r>
              <a:rPr lang="en-US" sz="3600" dirty="0" smtClean="0"/>
              <a:t> </a:t>
            </a:r>
            <a:r>
              <a:rPr lang="en-US" sz="3600" dirty="0" err="1" smtClean="0"/>
              <a:t>gráfica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987824" y="2852936"/>
            <a:ext cx="345638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480120" y="270892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987824" y="2348880"/>
            <a:ext cx="3240360" cy="17281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084168" y="24115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868561"/>
            <a:ext cx="459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Aumenta</a:t>
            </a:r>
            <a:r>
              <a:rPr lang="en-US" sz="3200" dirty="0" smtClean="0">
                <a:solidFill>
                  <a:srgbClr val="0070C0"/>
                </a:solidFill>
              </a:rPr>
              <a:t> con el </a:t>
            </a:r>
            <a:r>
              <a:rPr lang="en-US" sz="3200" dirty="0" err="1" smtClean="0">
                <a:solidFill>
                  <a:srgbClr val="0070C0"/>
                </a:solidFill>
              </a:rPr>
              <a:t>precio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915816" y="2677562"/>
            <a:ext cx="3276272" cy="19755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940152" y="234888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051720" y="5868561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Si el </a:t>
            </a:r>
            <a:r>
              <a:rPr lang="en-US" sz="3200" dirty="0" err="1" smtClean="0">
                <a:solidFill>
                  <a:srgbClr val="0070C0"/>
                </a:solidFill>
              </a:rPr>
              <a:t>precio</a:t>
            </a:r>
            <a:r>
              <a:rPr lang="en-US" sz="3200" dirty="0" smtClean="0">
                <a:solidFill>
                  <a:srgbClr val="0070C0"/>
                </a:solidFill>
              </a:rPr>
              <a:t> cambia </a:t>
            </a:r>
            <a:r>
              <a:rPr lang="en-US" sz="3200" dirty="0" err="1" smtClean="0">
                <a:solidFill>
                  <a:srgbClr val="0070C0"/>
                </a:solidFill>
              </a:rPr>
              <a:t>nos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movemos</a:t>
            </a:r>
            <a:r>
              <a:rPr lang="en-US" sz="3200" dirty="0" smtClean="0">
                <a:solidFill>
                  <a:srgbClr val="0070C0"/>
                </a:solidFill>
              </a:rPr>
              <a:t> a lo largo de la </a:t>
            </a:r>
            <a:r>
              <a:rPr lang="en-US" sz="3200" dirty="0" err="1" smtClean="0">
                <a:solidFill>
                  <a:srgbClr val="0070C0"/>
                </a:solidFill>
              </a:rPr>
              <a:t>curva</a:t>
            </a:r>
            <a:r>
              <a:rPr lang="en-US" sz="3200" dirty="0" smtClean="0">
                <a:solidFill>
                  <a:srgbClr val="0070C0"/>
                </a:solidFill>
              </a:rPr>
              <a:t> de </a:t>
            </a:r>
            <a:r>
              <a:rPr lang="en-US" sz="3200" dirty="0" err="1" smtClean="0">
                <a:solidFill>
                  <a:srgbClr val="0070C0"/>
                </a:solidFill>
              </a:rPr>
              <a:t>oferta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2483768" y="42210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5580112" y="3068960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483768" y="3068960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3635896" y="42210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07704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979712" y="4067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75856" y="50038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220072" y="50038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292080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275856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 flipV="1">
            <a:off x="3779912" y="3280338"/>
            <a:ext cx="1152128" cy="6933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characteristics of a supply function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>
            <a:stCxn id="8" idx="1"/>
          </p:cNvCxnSpPr>
          <p:nvPr/>
        </p:nvCxnSpPr>
        <p:spPr>
          <a:xfrm>
            <a:off x="4788024" y="2956302"/>
            <a:ext cx="0" cy="21288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46883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661248"/>
            <a:ext cx="545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Una </a:t>
            </a:r>
            <a:r>
              <a:rPr lang="en-US" sz="3200" dirty="0" err="1" smtClean="0">
                <a:solidFill>
                  <a:srgbClr val="0070C0"/>
                </a:solidFill>
              </a:rPr>
              <a:t>oferta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inelástica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vertical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72200" y="35637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Futbol</a:t>
            </a:r>
            <a:r>
              <a:rPr lang="en-US" dirty="0" smtClean="0"/>
              <a:t>, </a:t>
            </a:r>
            <a:r>
              <a:rPr lang="en-US" dirty="0" err="1" smtClean="0"/>
              <a:t>Baloncesto</a:t>
            </a:r>
            <a:r>
              <a:rPr lang="en-US" dirty="0" smtClean="0"/>
              <a:t>, </a:t>
            </a:r>
            <a:r>
              <a:rPr lang="en-US" dirty="0" err="1" smtClean="0"/>
              <a:t>teatro</a:t>
            </a:r>
            <a:r>
              <a:rPr lang="en-US" dirty="0" smtClean="0"/>
              <a:t>, </a:t>
            </a:r>
            <a:r>
              <a:rPr lang="en-US" dirty="0" err="1" smtClean="0"/>
              <a:t>música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88024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characteristics of a supply function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83768" y="3460358"/>
            <a:ext cx="23707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46883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661248"/>
            <a:ext cx="5454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Una </a:t>
            </a:r>
            <a:r>
              <a:rPr lang="en-US" sz="3200" dirty="0" err="1" smtClean="0">
                <a:solidFill>
                  <a:srgbClr val="0070C0"/>
                </a:solidFill>
              </a:rPr>
              <a:t>oferta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elástica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es</a:t>
            </a:r>
            <a:r>
              <a:rPr lang="en-US" sz="3200" dirty="0" smtClean="0">
                <a:solidFill>
                  <a:srgbClr val="0070C0"/>
                </a:solidFill>
              </a:rPr>
              <a:t> horizontal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72200" y="35637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 </a:t>
            </a:r>
            <a:r>
              <a:rPr lang="en-US" dirty="0" err="1" smtClean="0"/>
              <a:t>genericos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644008" y="34917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3923928" y="2708920"/>
            <a:ext cx="3006288" cy="2232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912168" y="270892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868561"/>
            <a:ext cx="5310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 </a:t>
            </a:r>
            <a:r>
              <a:rPr lang="en-US" sz="3200" dirty="0" err="1" smtClean="0">
                <a:solidFill>
                  <a:srgbClr val="0070C0"/>
                </a:solidFill>
              </a:rPr>
              <a:t>cambio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parámetros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desplaza</a:t>
            </a:r>
            <a:r>
              <a:rPr lang="en-US" sz="3200" dirty="0" smtClean="0">
                <a:solidFill>
                  <a:srgbClr val="0070C0"/>
                </a:solidFill>
              </a:rPr>
              <a:t> la </a:t>
            </a:r>
            <a:r>
              <a:rPr lang="en-US" sz="3200" dirty="0" err="1" smtClean="0">
                <a:solidFill>
                  <a:srgbClr val="0070C0"/>
                </a:solidFill>
              </a:rPr>
              <a:t>oferta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96136" y="170080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sz="1400" dirty="0" smtClean="0"/>
              <a:t>0</a:t>
            </a:r>
            <a:endParaRPr lang="en-US" sz="14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635896" y="3573016"/>
            <a:ext cx="205213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283968" y="29969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"/>
              </a:rPr>
              <a:t>↓</a:t>
            </a:r>
            <a:r>
              <a:rPr lang="en-US" sz="2400" b="1" dirty="0" err="1" smtClean="0">
                <a:solidFill>
                  <a:srgbClr val="0070C0"/>
                </a:solidFill>
              </a:rPr>
              <a:t>Costes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2789848" y="1772816"/>
            <a:ext cx="3006288" cy="2232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2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3923928" y="2708920"/>
            <a:ext cx="3006288" cy="2232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912168" y="270892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S0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3824" y="5868561"/>
            <a:ext cx="5310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 </a:t>
            </a:r>
            <a:r>
              <a:rPr lang="en-US" sz="3200" dirty="0" err="1" smtClean="0">
                <a:solidFill>
                  <a:srgbClr val="0070C0"/>
                </a:solidFill>
              </a:rPr>
              <a:t>cambio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parámetros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desplaza</a:t>
            </a:r>
            <a:r>
              <a:rPr lang="en-US" sz="3200" dirty="0" smtClean="0">
                <a:solidFill>
                  <a:srgbClr val="0070C0"/>
                </a:solidFill>
              </a:rPr>
              <a:t> la </a:t>
            </a:r>
            <a:r>
              <a:rPr lang="en-US" sz="3200" dirty="0" err="1" smtClean="0">
                <a:solidFill>
                  <a:srgbClr val="0070C0"/>
                </a:solidFill>
              </a:rPr>
              <a:t>oferta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96136" y="170080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3995936" y="3501008"/>
            <a:ext cx="14401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283968" y="29969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"/>
              </a:rPr>
              <a:t>↑</a:t>
            </a:r>
            <a:r>
              <a:rPr lang="en-US" sz="2400" b="1" dirty="0" err="1" smtClean="0">
                <a:solidFill>
                  <a:srgbClr val="0070C0"/>
                </a:solidFill>
              </a:rPr>
              <a:t>Costes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2789848" y="1772816"/>
            <a:ext cx="3006288" cy="2232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Demanda</a:t>
            </a:r>
            <a:r>
              <a:rPr lang="en-US" dirty="0" smtClean="0"/>
              <a:t>: </a:t>
            </a:r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consumidor</a:t>
            </a:r>
            <a:endParaRPr lang="en-US" dirty="0" smtClean="0"/>
          </a:p>
          <a:p>
            <a:r>
              <a:rPr lang="en-US" dirty="0" err="1" smtClean="0"/>
              <a:t>Oferta</a:t>
            </a:r>
            <a:r>
              <a:rPr lang="en-US" dirty="0" smtClean="0"/>
              <a:t>: </a:t>
            </a:r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productor</a:t>
            </a:r>
            <a:r>
              <a:rPr lang="en-US" dirty="0" smtClean="0"/>
              <a:t> (</a:t>
            </a:r>
            <a:r>
              <a:rPr lang="en-US" dirty="0" err="1" smtClean="0"/>
              <a:t>empresarios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: </a:t>
            </a:r>
            <a:r>
              <a:rPr lang="en-US" dirty="0" err="1" smtClean="0"/>
              <a:t>comportamiento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consumidores</a:t>
            </a:r>
            <a:r>
              <a:rPr lang="en-US" dirty="0" smtClean="0"/>
              <a:t> y </a:t>
            </a:r>
            <a:r>
              <a:rPr lang="en-US" dirty="0" err="1" smtClean="0"/>
              <a:t>productores</a:t>
            </a:r>
            <a:r>
              <a:rPr lang="en-US" dirty="0" smtClean="0"/>
              <a:t> (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ponen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o </a:t>
            </a:r>
            <a:r>
              <a:rPr lang="en-US" dirty="0" err="1" smtClean="0"/>
              <a:t>comprar</a:t>
            </a:r>
            <a:r>
              <a:rPr lang="en-US" dirty="0" smtClean="0"/>
              <a:t>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consumidor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Estudiamos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que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decida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un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producto</a:t>
            </a:r>
            <a:r>
              <a:rPr lang="en-US" dirty="0" smtClean="0"/>
              <a:t> (e.g. un </a:t>
            </a:r>
            <a:r>
              <a:rPr lang="en-US" dirty="0" err="1" smtClean="0"/>
              <a:t>coche</a:t>
            </a:r>
            <a:r>
              <a:rPr lang="en-US" dirty="0" smtClean="0"/>
              <a:t>).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Factores</a:t>
            </a:r>
            <a:r>
              <a:rPr lang="en-US" sz="3600" dirty="0" smtClean="0"/>
              <a:t> que </a:t>
            </a:r>
            <a:r>
              <a:rPr lang="en-US" sz="3600" dirty="0" err="1" smtClean="0"/>
              <a:t>influyen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compra</a:t>
            </a:r>
            <a:r>
              <a:rPr lang="en-US" sz="3600" dirty="0" smtClean="0"/>
              <a:t> de un </a:t>
            </a:r>
            <a:r>
              <a:rPr lang="en-US" sz="3600" dirty="0" err="1" smtClean="0"/>
              <a:t>bien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Precio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Renta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complementarios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sustitutivos</a:t>
            </a:r>
            <a:endParaRPr lang="en-US" dirty="0" smtClean="0"/>
          </a:p>
          <a:p>
            <a:r>
              <a:rPr lang="en-US" dirty="0" smtClean="0"/>
              <a:t>5. etc.</a:t>
            </a:r>
          </a:p>
        </p:txBody>
      </p:sp>
    </p:spTree>
    <p:extLst>
      <p:ext uri="{BB962C8B-B14F-4D97-AF65-F5344CB8AC3E}">
        <p14:creationId xmlns:p14="http://schemas.microsoft.com/office/powerpoint/2010/main" val="32738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Efectos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> de </a:t>
            </a:r>
            <a:r>
              <a:rPr lang="en-US" sz="3200" dirty="0" err="1" smtClean="0"/>
              <a:t>estos</a:t>
            </a:r>
            <a:r>
              <a:rPr lang="en-US" sz="3200" dirty="0" smtClean="0"/>
              <a:t> </a:t>
            </a:r>
            <a:r>
              <a:rPr lang="en-US" sz="3200" dirty="0" err="1" smtClean="0"/>
              <a:t>factores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</a:t>
            </a:r>
            <a:r>
              <a:rPr lang="en-US" sz="3200" dirty="0" err="1" smtClean="0"/>
              <a:t>demanda</a:t>
            </a:r>
            <a:r>
              <a:rPr lang="en-US" sz="3200" dirty="0" smtClean="0"/>
              <a:t> de </a:t>
            </a:r>
            <a:r>
              <a:rPr lang="en-US" sz="3200" dirty="0" err="1" smtClean="0"/>
              <a:t>coches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 smtClean="0"/>
              <a:t>Precio</a:t>
            </a:r>
            <a:r>
              <a:rPr lang="en-US" dirty="0" smtClean="0"/>
              <a:t>: -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 smtClean="0"/>
              <a:t>Renta</a:t>
            </a:r>
            <a:r>
              <a:rPr lang="en-US" dirty="0" smtClean="0"/>
              <a:t>: +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complementarios</a:t>
            </a:r>
            <a:r>
              <a:rPr lang="en-US" dirty="0" smtClean="0"/>
              <a:t>: -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sustitutivos</a:t>
            </a:r>
            <a:r>
              <a:rPr lang="en-US" dirty="0" smtClean="0"/>
              <a:t>: +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se escribe </a:t>
            </a:r>
            <a:r>
              <a:rPr lang="en-US" sz="3600" dirty="0" err="1"/>
              <a:t>é</a:t>
            </a:r>
            <a:r>
              <a:rPr lang="en-US" sz="3600" dirty="0" err="1" smtClean="0"/>
              <a:t>sto</a:t>
            </a:r>
            <a:r>
              <a:rPr lang="en-US" sz="3600" dirty="0" smtClean="0"/>
              <a:t> de forma </a:t>
            </a:r>
            <a:r>
              <a:rPr lang="en-US" sz="3600" dirty="0" err="1" smtClean="0"/>
              <a:t>elegante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Q</a:t>
            </a:r>
            <a:r>
              <a:rPr lang="en-US" sz="1800" dirty="0" err="1"/>
              <a:t>D</a:t>
            </a:r>
            <a:r>
              <a:rPr lang="en-US" sz="1800" dirty="0" err="1" smtClean="0"/>
              <a:t>x</a:t>
            </a:r>
            <a:r>
              <a:rPr lang="en-US" dirty="0" smtClean="0"/>
              <a:t>=f(</a:t>
            </a:r>
            <a:r>
              <a:rPr lang="en-US" dirty="0" err="1" smtClean="0"/>
              <a:t>P</a:t>
            </a:r>
            <a:r>
              <a:rPr lang="en-US" sz="18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Renta</a:t>
            </a:r>
            <a:r>
              <a:rPr lang="en-US" dirty="0" smtClean="0"/>
              <a:t>, P. </a:t>
            </a:r>
            <a:r>
              <a:rPr lang="en-US" dirty="0" err="1"/>
              <a:t>c</a:t>
            </a:r>
            <a:r>
              <a:rPr lang="en-US" dirty="0" err="1" smtClean="0"/>
              <a:t>omplementarios</a:t>
            </a:r>
            <a:r>
              <a:rPr lang="en-US" dirty="0" smtClean="0"/>
              <a:t>, P. </a:t>
            </a:r>
            <a:r>
              <a:rPr lang="en-US" dirty="0" err="1" smtClean="0"/>
              <a:t>sustitutivos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sz="3200" dirty="0" smtClean="0"/>
              <a:t>-     +              -                    +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99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03848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Características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03848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5775317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La </a:t>
            </a:r>
            <a:r>
              <a:rPr lang="en-US" sz="2800" dirty="0" err="1" smtClean="0">
                <a:solidFill>
                  <a:srgbClr val="0070C0"/>
                </a:solidFill>
              </a:rPr>
              <a:t>cantidad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demandada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una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función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decreciente</a:t>
            </a:r>
            <a:r>
              <a:rPr lang="en-US" sz="2800" dirty="0" smtClean="0">
                <a:solidFill>
                  <a:srgbClr val="0070C0"/>
                </a:solidFill>
              </a:rPr>
              <a:t> del </a:t>
            </a:r>
            <a:r>
              <a:rPr lang="en-US" sz="2800" dirty="0" err="1" smtClean="0">
                <a:solidFill>
                  <a:srgbClr val="0070C0"/>
                </a:solidFill>
              </a:rPr>
              <a:t>precio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J_ARTES_PCH_NOLE_Discussant_2013</Template>
  <TotalTime>743</TotalTime>
  <Words>658</Words>
  <Application>Microsoft Office PowerPoint</Application>
  <PresentationFormat>Presentación en pantalla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Intermedio</vt:lpstr>
      <vt:lpstr>Oferta y Demanda</vt:lpstr>
      <vt:lpstr>Hasta ahora…</vt:lpstr>
      <vt:lpstr>Oferta y demanda</vt:lpstr>
      <vt:lpstr>Comportamiento del consumidor</vt:lpstr>
      <vt:lpstr>Factores que influyen en la compra de un bien</vt:lpstr>
      <vt:lpstr>Efectos de cada uno de estos factores en la demanda de coches</vt:lpstr>
      <vt:lpstr>¿Cómo se escribe ésto de forma elegante?</vt:lpstr>
      <vt:lpstr>Representación gráfica</vt:lpstr>
      <vt:lpstr>Características de la función de demanda</vt:lpstr>
      <vt:lpstr>Características de la función de demanda</vt:lpstr>
      <vt:lpstr>Características de la función de demanda</vt:lpstr>
      <vt:lpstr>Características de la función de demanda</vt:lpstr>
      <vt:lpstr>Características de la función de demanda</vt:lpstr>
      <vt:lpstr>Características de la función de demanda</vt:lpstr>
      <vt:lpstr>Características de la función de demanda</vt:lpstr>
      <vt:lpstr>Oferta</vt:lpstr>
      <vt:lpstr>Factores que determinan la producción de un bien</vt:lpstr>
      <vt:lpstr>Efectos de estos factores en la oferta</vt:lpstr>
      <vt:lpstr>¿Cómo se escribe esto de forma elegante?</vt:lpstr>
      <vt:lpstr>Representación gráfica</vt:lpstr>
      <vt:lpstr>Características de la oferta</vt:lpstr>
      <vt:lpstr>Características de la oferta</vt:lpstr>
      <vt:lpstr>The characteristics of a supply function</vt:lpstr>
      <vt:lpstr>The characteristics of a supply function</vt:lpstr>
      <vt:lpstr>Características de la oferta</vt:lpstr>
      <vt:lpstr>Características de la oferta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JAC</dc:creator>
  <cp:lastModifiedBy>user</cp:lastModifiedBy>
  <cp:revision>22</cp:revision>
  <cp:lastPrinted>2015-02-23T09:56:26Z</cp:lastPrinted>
  <dcterms:created xsi:type="dcterms:W3CDTF">2015-02-22T22:36:24Z</dcterms:created>
  <dcterms:modified xsi:type="dcterms:W3CDTF">2017-01-30T10:26:25Z</dcterms:modified>
</cp:coreProperties>
</file>