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84" r:id="rId19"/>
    <p:sldId id="275" r:id="rId20"/>
    <p:sldId id="276" r:id="rId21"/>
    <p:sldId id="277" r:id="rId22"/>
    <p:sldId id="278" r:id="rId23"/>
    <p:sldId id="280" r:id="rId24"/>
    <p:sldId id="281" r:id="rId25"/>
    <p:sldId id="282" r:id="rId26"/>
    <p:sldId id="285" r:id="rId27"/>
  </p:sldIdLst>
  <p:sldSz cx="9144000" cy="6858000" type="screen4x3"/>
  <p:notesSz cx="7102475" cy="102346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3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30/01/2017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30/01/2017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30/01/2017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30/01/2017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30/01/2017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t>30/01/2017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t>30/01/2017</a:t>
            </a:fld>
            <a:endParaRPr lang="es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30/01/2017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30/01/2017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30/01/2017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A847CFC-816F-41D0-AAC0-9BF4FEBC753E}" type="datetimeFigureOut">
              <a:rPr lang="es-ES" smtClean="0"/>
              <a:t>30/01/2017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30/01/2017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75656" y="1816224"/>
            <a:ext cx="6477000" cy="1828800"/>
          </a:xfrm>
        </p:spPr>
        <p:txBody>
          <a:bodyPr anchor="ctr"/>
          <a:lstStyle/>
          <a:p>
            <a:pPr algn="ctr"/>
            <a:r>
              <a:rPr lang="en-US" dirty="0" err="1" smtClean="0"/>
              <a:t>Oferta</a:t>
            </a:r>
            <a:r>
              <a:rPr lang="en-US" dirty="0" smtClean="0"/>
              <a:t> y </a:t>
            </a:r>
            <a:r>
              <a:rPr lang="en-US" dirty="0" err="1" smtClean="0"/>
              <a:t>Demanda</a:t>
            </a:r>
            <a:endParaRPr lang="en-U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Introducción</a:t>
            </a:r>
            <a:r>
              <a:rPr lang="en-US" dirty="0" smtClean="0"/>
              <a:t> a la </a:t>
            </a:r>
            <a:r>
              <a:rPr lang="en-US" dirty="0" err="1" smtClean="0"/>
              <a:t>Economía</a:t>
            </a:r>
            <a:r>
              <a:rPr lang="en-US" dirty="0" smtClean="0"/>
              <a:t>. UCM.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22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Características</a:t>
            </a:r>
            <a:r>
              <a:rPr lang="en-US" sz="3600" dirty="0" smtClean="0"/>
              <a:t> de la </a:t>
            </a:r>
            <a:r>
              <a:rPr lang="en-US" sz="3600" dirty="0" err="1" smtClean="0"/>
              <a:t>función</a:t>
            </a:r>
            <a:r>
              <a:rPr lang="en-US" sz="3600" dirty="0" smtClean="0"/>
              <a:t> de </a:t>
            </a:r>
            <a:r>
              <a:rPr lang="en-US" sz="3600" dirty="0" err="1" smtClean="0"/>
              <a:t>demanda</a:t>
            </a:r>
            <a:endParaRPr lang="en-US" sz="36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83768" y="2348880"/>
            <a:ext cx="0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83768" y="50851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3203848" y="2780928"/>
            <a:ext cx="3024336" cy="18722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6192088" y="422108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1" name="10 Marcador de contenido"/>
          <p:cNvSpPr txBox="1">
            <a:spLocks noGrp="1"/>
          </p:cNvSpPr>
          <p:nvPr>
            <p:ph sz="quarter" idx="1"/>
          </p:nvPr>
        </p:nvSpPr>
        <p:spPr>
          <a:xfrm>
            <a:off x="611560" y="160020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763688" y="249289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20272" y="544522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" name="2 CuadroTexto"/>
          <p:cNvSpPr txBox="1"/>
          <p:nvPr/>
        </p:nvSpPr>
        <p:spPr>
          <a:xfrm>
            <a:off x="2051720" y="5868561"/>
            <a:ext cx="62646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70C0"/>
                </a:solidFill>
              </a:rPr>
              <a:t>Si el </a:t>
            </a:r>
            <a:r>
              <a:rPr lang="en-US" sz="3200" dirty="0" err="1" smtClean="0">
                <a:solidFill>
                  <a:srgbClr val="0070C0"/>
                </a:solidFill>
              </a:rPr>
              <a:t>precio</a:t>
            </a:r>
            <a:r>
              <a:rPr lang="en-US" sz="3200" dirty="0" smtClean="0">
                <a:solidFill>
                  <a:srgbClr val="0070C0"/>
                </a:solidFill>
              </a:rPr>
              <a:t> cambia </a:t>
            </a:r>
            <a:r>
              <a:rPr lang="en-US" sz="3200" dirty="0" err="1" smtClean="0">
                <a:solidFill>
                  <a:srgbClr val="0070C0"/>
                </a:solidFill>
              </a:rPr>
              <a:t>nos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movemos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</a:rPr>
              <a:t>a lo largo </a:t>
            </a:r>
            <a:r>
              <a:rPr lang="en-US" sz="3200" dirty="0" smtClean="0">
                <a:solidFill>
                  <a:srgbClr val="0070C0"/>
                </a:solidFill>
              </a:rPr>
              <a:t>de la </a:t>
            </a:r>
            <a:r>
              <a:rPr lang="en-US" sz="3200" dirty="0" err="1" smtClean="0">
                <a:solidFill>
                  <a:srgbClr val="0070C0"/>
                </a:solidFill>
              </a:rPr>
              <a:t>curva</a:t>
            </a:r>
            <a:r>
              <a:rPr lang="en-US" sz="3200" dirty="0" smtClean="0">
                <a:solidFill>
                  <a:srgbClr val="0070C0"/>
                </a:solidFill>
              </a:rPr>
              <a:t> de </a:t>
            </a:r>
            <a:r>
              <a:rPr lang="en-US" sz="3200" dirty="0" err="1" smtClean="0">
                <a:solidFill>
                  <a:srgbClr val="0070C0"/>
                </a:solidFill>
              </a:rPr>
              <a:t>demanda</a:t>
            </a:r>
            <a:endParaRPr lang="en-US" sz="3200" dirty="0">
              <a:solidFill>
                <a:srgbClr val="0070C0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2483768" y="3068960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3635896" y="3068960"/>
            <a:ext cx="0" cy="20162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2483768" y="4221088"/>
            <a:ext cx="30963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>
            <a:off x="5580112" y="4221088"/>
            <a:ext cx="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1907704" y="291565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20" name="19 CuadroTexto"/>
          <p:cNvSpPr txBox="1"/>
          <p:nvPr/>
        </p:nvSpPr>
        <p:spPr>
          <a:xfrm>
            <a:off x="1979712" y="406778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30</a:t>
            </a:r>
            <a:endParaRPr lang="en-US" dirty="0"/>
          </a:p>
        </p:txBody>
      </p:sp>
      <p:sp>
        <p:nvSpPr>
          <p:cNvPr id="21" name="20 CuadroTexto"/>
          <p:cNvSpPr txBox="1"/>
          <p:nvPr/>
        </p:nvSpPr>
        <p:spPr>
          <a:xfrm>
            <a:off x="3275856" y="500388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200</a:t>
            </a:r>
            <a:endParaRPr lang="en-US" dirty="0"/>
          </a:p>
        </p:txBody>
      </p:sp>
      <p:sp>
        <p:nvSpPr>
          <p:cNvPr id="22" name="21 CuadroTexto"/>
          <p:cNvSpPr txBox="1"/>
          <p:nvPr/>
        </p:nvSpPr>
        <p:spPr>
          <a:xfrm>
            <a:off x="5220072" y="500388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600</a:t>
            </a:r>
            <a:endParaRPr lang="en-US" dirty="0"/>
          </a:p>
        </p:txBody>
      </p:sp>
      <p:sp>
        <p:nvSpPr>
          <p:cNvPr id="23" name="22 CuadroTexto"/>
          <p:cNvSpPr txBox="1"/>
          <p:nvPr/>
        </p:nvSpPr>
        <p:spPr>
          <a:xfrm>
            <a:off x="3707904" y="284364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4" name="23 CuadroTexto"/>
          <p:cNvSpPr txBox="1"/>
          <p:nvPr/>
        </p:nvSpPr>
        <p:spPr>
          <a:xfrm>
            <a:off x="5580112" y="399577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cxnSp>
        <p:nvCxnSpPr>
          <p:cNvPr id="26" name="25 Conector recto de flecha"/>
          <p:cNvCxnSpPr/>
          <p:nvPr/>
        </p:nvCxnSpPr>
        <p:spPr>
          <a:xfrm flipH="1" flipV="1">
            <a:off x="4139952" y="3100318"/>
            <a:ext cx="1512168" cy="89545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63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483768" y="3068960"/>
            <a:ext cx="1152128" cy="201622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53000"/>
                </a:schemeClr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Características</a:t>
            </a:r>
            <a:r>
              <a:rPr lang="en-US" sz="3600" dirty="0" smtClean="0"/>
              <a:t> </a:t>
            </a:r>
            <a:r>
              <a:rPr lang="en-US" sz="3600" dirty="0" smtClean="0"/>
              <a:t>de la </a:t>
            </a:r>
            <a:r>
              <a:rPr lang="en-US" sz="3600" dirty="0" err="1" smtClean="0"/>
              <a:t>función</a:t>
            </a:r>
            <a:r>
              <a:rPr lang="en-US" sz="3600" dirty="0" smtClean="0"/>
              <a:t> de </a:t>
            </a:r>
            <a:r>
              <a:rPr lang="en-US" sz="3600" dirty="0" err="1" smtClean="0"/>
              <a:t>demanda</a:t>
            </a:r>
            <a:endParaRPr lang="en-US" sz="36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83768" y="2348880"/>
            <a:ext cx="0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83768" y="50851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3203848" y="2780928"/>
            <a:ext cx="3024336" cy="18722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6192088" y="422108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1" name="10 Marcador de contenido"/>
          <p:cNvSpPr txBox="1">
            <a:spLocks noGrp="1"/>
          </p:cNvSpPr>
          <p:nvPr>
            <p:ph sz="quarter" idx="1"/>
          </p:nvPr>
        </p:nvSpPr>
        <p:spPr>
          <a:xfrm>
            <a:off x="611560" y="160020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763688" y="249289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20272" y="544522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" name="2 CuadroTexto"/>
          <p:cNvSpPr txBox="1"/>
          <p:nvPr/>
        </p:nvSpPr>
        <p:spPr>
          <a:xfrm>
            <a:off x="2051720" y="5868561"/>
            <a:ext cx="62646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70C0"/>
                </a:solidFill>
              </a:rPr>
              <a:t>El </a:t>
            </a:r>
            <a:r>
              <a:rPr lang="en-US" sz="3200" dirty="0" err="1" smtClean="0">
                <a:solidFill>
                  <a:srgbClr val="0070C0"/>
                </a:solidFill>
              </a:rPr>
              <a:t>gasto</a:t>
            </a:r>
            <a:r>
              <a:rPr lang="en-US" sz="3200" dirty="0" smtClean="0">
                <a:solidFill>
                  <a:srgbClr val="0070C0"/>
                </a:solidFill>
              </a:rPr>
              <a:t> total de </a:t>
            </a:r>
            <a:r>
              <a:rPr lang="en-US" sz="3200" dirty="0" err="1" smtClean="0">
                <a:solidFill>
                  <a:srgbClr val="0070C0"/>
                </a:solidFill>
              </a:rPr>
              <a:t>los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consumidores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es</a:t>
            </a:r>
            <a:r>
              <a:rPr lang="en-US" sz="3200" dirty="0" smtClean="0">
                <a:solidFill>
                  <a:srgbClr val="0070C0"/>
                </a:solidFill>
              </a:rPr>
              <a:t> P * Q</a:t>
            </a:r>
            <a:endParaRPr lang="en-US" sz="3200" dirty="0">
              <a:solidFill>
                <a:srgbClr val="0070C0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2483768" y="3068960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3635896" y="3068960"/>
            <a:ext cx="0" cy="20162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1907704" y="291565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20" name="19 CuadroTexto"/>
          <p:cNvSpPr txBox="1"/>
          <p:nvPr/>
        </p:nvSpPr>
        <p:spPr>
          <a:xfrm>
            <a:off x="1979712" y="406778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30</a:t>
            </a:r>
            <a:endParaRPr lang="en-US" dirty="0"/>
          </a:p>
        </p:txBody>
      </p:sp>
      <p:sp>
        <p:nvSpPr>
          <p:cNvPr id="21" name="20 CuadroTexto"/>
          <p:cNvSpPr txBox="1"/>
          <p:nvPr/>
        </p:nvSpPr>
        <p:spPr>
          <a:xfrm>
            <a:off x="3275856" y="500388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200</a:t>
            </a:r>
            <a:endParaRPr lang="en-US" dirty="0"/>
          </a:p>
        </p:txBody>
      </p:sp>
      <p:cxnSp>
        <p:nvCxnSpPr>
          <p:cNvPr id="15" name="14 Conector recto de flecha"/>
          <p:cNvCxnSpPr/>
          <p:nvPr/>
        </p:nvCxnSpPr>
        <p:spPr>
          <a:xfrm flipV="1">
            <a:off x="3059832" y="2780928"/>
            <a:ext cx="2592288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CuadroTexto"/>
          <p:cNvSpPr txBox="1"/>
          <p:nvPr/>
        </p:nvSpPr>
        <p:spPr>
          <a:xfrm>
            <a:off x="4572000" y="2401924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Area=b*h=P*Q=20,000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2699792" y="350100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Area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70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Características</a:t>
            </a:r>
            <a:r>
              <a:rPr lang="en-US" sz="3600" dirty="0" smtClean="0"/>
              <a:t> de la </a:t>
            </a:r>
            <a:r>
              <a:rPr lang="en-US" sz="3600" dirty="0" err="1" smtClean="0"/>
              <a:t>función</a:t>
            </a:r>
            <a:r>
              <a:rPr lang="en-US" sz="3600" dirty="0" smtClean="0"/>
              <a:t> de </a:t>
            </a:r>
            <a:r>
              <a:rPr lang="en-US" sz="3600" dirty="0" err="1" smtClean="0"/>
              <a:t>demanda</a:t>
            </a:r>
            <a:endParaRPr lang="en-US" sz="36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83768" y="2348880"/>
            <a:ext cx="0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83768" y="50851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4572000" y="2862228"/>
            <a:ext cx="216024" cy="222295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Marcador de contenido"/>
          <p:cNvSpPr txBox="1">
            <a:spLocks noGrp="1"/>
          </p:cNvSpPr>
          <p:nvPr>
            <p:ph sz="quarter" idx="1"/>
          </p:nvPr>
        </p:nvSpPr>
        <p:spPr>
          <a:xfrm>
            <a:off x="611560" y="160020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763688" y="249289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46883" y="508518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" name="2 CuadroTexto"/>
          <p:cNvSpPr txBox="1"/>
          <p:nvPr/>
        </p:nvSpPr>
        <p:spPr>
          <a:xfrm>
            <a:off x="2573824" y="5661248"/>
            <a:ext cx="5454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70C0"/>
                </a:solidFill>
              </a:rPr>
              <a:t>Una </a:t>
            </a:r>
            <a:r>
              <a:rPr lang="en-US" sz="3200" dirty="0" err="1" smtClean="0">
                <a:solidFill>
                  <a:srgbClr val="0070C0"/>
                </a:solidFill>
              </a:rPr>
              <a:t>demanda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más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bien</a:t>
            </a:r>
            <a:r>
              <a:rPr lang="en-US" sz="3200" dirty="0" smtClean="0">
                <a:solidFill>
                  <a:srgbClr val="0070C0"/>
                </a:solidFill>
              </a:rPr>
              <a:t> vertical se dice que </a:t>
            </a:r>
            <a:r>
              <a:rPr lang="en-US" sz="3200" dirty="0" err="1" smtClean="0">
                <a:solidFill>
                  <a:srgbClr val="0070C0"/>
                </a:solidFill>
              </a:rPr>
              <a:t>es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inelástica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6372200" y="3563724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Ejemplos</a:t>
            </a:r>
            <a:r>
              <a:rPr lang="en-US" dirty="0" smtClean="0"/>
              <a:t>: </a:t>
            </a:r>
            <a:r>
              <a:rPr lang="en-US" dirty="0" err="1" smtClean="0"/>
              <a:t>drogas</a:t>
            </a:r>
            <a:r>
              <a:rPr lang="en-US" dirty="0" smtClean="0"/>
              <a:t>, </a:t>
            </a:r>
            <a:r>
              <a:rPr lang="en-US" dirty="0" err="1" smtClean="0"/>
              <a:t>medicinas</a:t>
            </a:r>
            <a:r>
              <a:rPr lang="en-US" dirty="0" smtClean="0"/>
              <a:t>, </a:t>
            </a:r>
            <a:endParaRPr lang="en-US" dirty="0"/>
          </a:p>
        </p:txBody>
      </p:sp>
      <p:sp>
        <p:nvSpPr>
          <p:cNvPr id="8" name="7 CuadroTexto"/>
          <p:cNvSpPr txBox="1"/>
          <p:nvPr/>
        </p:nvSpPr>
        <p:spPr>
          <a:xfrm>
            <a:off x="4788024" y="277163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40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Características</a:t>
            </a:r>
            <a:r>
              <a:rPr lang="en-US" sz="3600" dirty="0" smtClean="0"/>
              <a:t> de la </a:t>
            </a:r>
            <a:r>
              <a:rPr lang="en-US" sz="3600" dirty="0" err="1" smtClean="0"/>
              <a:t>función</a:t>
            </a:r>
            <a:r>
              <a:rPr lang="en-US" sz="3600" dirty="0" smtClean="0"/>
              <a:t> de </a:t>
            </a:r>
            <a:r>
              <a:rPr lang="en-US" sz="3600" dirty="0" err="1" smtClean="0"/>
              <a:t>demanda</a:t>
            </a:r>
            <a:endParaRPr lang="en-US" sz="36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83768" y="2348880"/>
            <a:ext cx="0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83768" y="50851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2483768" y="3532366"/>
            <a:ext cx="2304256" cy="18466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Marcador de contenido"/>
          <p:cNvSpPr txBox="1">
            <a:spLocks noGrp="1"/>
          </p:cNvSpPr>
          <p:nvPr>
            <p:ph sz="quarter" idx="1"/>
          </p:nvPr>
        </p:nvSpPr>
        <p:spPr>
          <a:xfrm>
            <a:off x="611560" y="160020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763688" y="249289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46883" y="508518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" name="2 CuadroTexto"/>
          <p:cNvSpPr txBox="1"/>
          <p:nvPr/>
        </p:nvSpPr>
        <p:spPr>
          <a:xfrm>
            <a:off x="2573824" y="5661248"/>
            <a:ext cx="5454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70C0"/>
                </a:solidFill>
              </a:rPr>
              <a:t>Una </a:t>
            </a:r>
            <a:r>
              <a:rPr lang="en-US" sz="3200" dirty="0" err="1" smtClean="0">
                <a:solidFill>
                  <a:srgbClr val="0070C0"/>
                </a:solidFill>
              </a:rPr>
              <a:t>demanda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elástica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es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más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bien</a:t>
            </a:r>
            <a:r>
              <a:rPr lang="en-US" sz="3200" dirty="0" smtClean="0">
                <a:solidFill>
                  <a:srgbClr val="0070C0"/>
                </a:solidFill>
              </a:rPr>
              <a:t> horizontal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6372200" y="3563724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Ejemplos</a:t>
            </a:r>
            <a:r>
              <a:rPr lang="en-US" dirty="0" smtClean="0"/>
              <a:t>: </a:t>
            </a:r>
            <a:r>
              <a:rPr lang="en-US" dirty="0" err="1" smtClean="0"/>
              <a:t>productos</a:t>
            </a:r>
            <a:r>
              <a:rPr lang="en-US" dirty="0" smtClean="0"/>
              <a:t> con </a:t>
            </a:r>
            <a:r>
              <a:rPr lang="en-US" dirty="0" err="1" smtClean="0"/>
              <a:t>muchos</a:t>
            </a:r>
            <a:r>
              <a:rPr lang="en-US" dirty="0" smtClean="0"/>
              <a:t> </a:t>
            </a:r>
            <a:r>
              <a:rPr lang="en-US" dirty="0" err="1" smtClean="0"/>
              <a:t>sustitutivos</a:t>
            </a:r>
            <a:endParaRPr lang="en-US" dirty="0"/>
          </a:p>
        </p:txBody>
      </p:sp>
      <p:sp>
        <p:nvSpPr>
          <p:cNvPr id="8" name="7 CuadroTexto"/>
          <p:cNvSpPr txBox="1"/>
          <p:nvPr/>
        </p:nvSpPr>
        <p:spPr>
          <a:xfrm>
            <a:off x="4644008" y="334770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56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Características</a:t>
            </a:r>
            <a:r>
              <a:rPr lang="en-US" sz="3600" dirty="0" smtClean="0"/>
              <a:t> de la </a:t>
            </a:r>
            <a:r>
              <a:rPr lang="en-US" sz="3600" dirty="0" err="1" smtClean="0"/>
              <a:t>función</a:t>
            </a:r>
            <a:r>
              <a:rPr lang="en-US" sz="3600" dirty="0" smtClean="0"/>
              <a:t> de </a:t>
            </a:r>
            <a:r>
              <a:rPr lang="en-US" sz="3600" dirty="0" err="1" smtClean="0"/>
              <a:t>demanda</a:t>
            </a:r>
            <a:endParaRPr lang="en-US" sz="36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83768" y="2348880"/>
            <a:ext cx="0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83768" y="50851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2627784" y="2780928"/>
            <a:ext cx="3024336" cy="18722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5472008" y="4355812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en-US" sz="1200" dirty="0" smtClean="0"/>
              <a:t>0</a:t>
            </a:r>
            <a:endParaRPr lang="en-US" sz="1200" dirty="0"/>
          </a:p>
        </p:txBody>
      </p:sp>
      <p:sp>
        <p:nvSpPr>
          <p:cNvPr id="11" name="10 Marcador de contenido"/>
          <p:cNvSpPr txBox="1">
            <a:spLocks noGrp="1"/>
          </p:cNvSpPr>
          <p:nvPr>
            <p:ph sz="quarter" idx="1"/>
          </p:nvPr>
        </p:nvSpPr>
        <p:spPr>
          <a:xfrm>
            <a:off x="611560" y="160020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763688" y="249289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20272" y="544522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" name="2 CuadroTexto"/>
          <p:cNvSpPr txBox="1"/>
          <p:nvPr/>
        </p:nvSpPr>
        <p:spPr>
          <a:xfrm>
            <a:off x="2573824" y="5868561"/>
            <a:ext cx="53105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70C0"/>
                </a:solidFill>
              </a:rPr>
              <a:t>Un </a:t>
            </a:r>
            <a:r>
              <a:rPr lang="en-US" sz="3200" dirty="0" err="1" smtClean="0">
                <a:solidFill>
                  <a:srgbClr val="0070C0"/>
                </a:solidFill>
              </a:rPr>
              <a:t>cambio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en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los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parámetros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desplaza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toda</a:t>
            </a:r>
            <a:r>
              <a:rPr lang="en-US" sz="3200" dirty="0" smtClean="0">
                <a:solidFill>
                  <a:srgbClr val="0070C0"/>
                </a:solidFill>
              </a:rPr>
              <a:t> la </a:t>
            </a:r>
            <a:r>
              <a:rPr lang="en-US" sz="3200" dirty="0" err="1" smtClean="0">
                <a:solidFill>
                  <a:srgbClr val="0070C0"/>
                </a:solidFill>
              </a:rPr>
              <a:t>curva</a:t>
            </a:r>
            <a:endParaRPr lang="en-US" sz="3200" dirty="0">
              <a:solidFill>
                <a:srgbClr val="0070C0"/>
              </a:solidFill>
            </a:endParaRPr>
          </a:p>
        </p:txBody>
      </p:sp>
      <p:cxnSp>
        <p:nvCxnSpPr>
          <p:cNvPr id="14" name="13 Conector recto"/>
          <p:cNvCxnSpPr/>
          <p:nvPr/>
        </p:nvCxnSpPr>
        <p:spPr>
          <a:xfrm>
            <a:off x="4499992" y="2492896"/>
            <a:ext cx="3024336" cy="18722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7524328" y="398648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en-US" sz="1200" dirty="0" smtClean="0"/>
              <a:t>1</a:t>
            </a:r>
            <a:endParaRPr lang="en-US" sz="1200" dirty="0"/>
          </a:p>
        </p:txBody>
      </p:sp>
      <p:cxnSp>
        <p:nvCxnSpPr>
          <p:cNvPr id="6" name="5 Conector recto de flecha"/>
          <p:cNvCxnSpPr/>
          <p:nvPr/>
        </p:nvCxnSpPr>
        <p:spPr>
          <a:xfrm>
            <a:off x="4067944" y="3573016"/>
            <a:ext cx="2052136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3779912" y="2996952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  <a:latin typeface="Calibri"/>
              </a:rPr>
              <a:t>↑</a:t>
            </a:r>
            <a:r>
              <a:rPr lang="en-US" sz="2400" b="1" dirty="0" smtClean="0">
                <a:solidFill>
                  <a:srgbClr val="0070C0"/>
                </a:solidFill>
              </a:rPr>
              <a:t>Y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dirty="0">
                <a:solidFill>
                  <a:srgbClr val="0070C0"/>
                </a:solidFill>
                <a:latin typeface="Calibri"/>
              </a:rPr>
              <a:t>↑</a:t>
            </a:r>
            <a:r>
              <a:rPr lang="en-US" sz="2400" b="1" dirty="0">
                <a:solidFill>
                  <a:srgbClr val="0070C0"/>
                </a:solidFill>
              </a:rPr>
              <a:t>P</a:t>
            </a:r>
            <a:r>
              <a:rPr lang="en-US" b="1" dirty="0">
                <a:solidFill>
                  <a:srgbClr val="0070C0"/>
                </a:solidFill>
              </a:rPr>
              <a:t>s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dirty="0" smtClean="0">
                <a:solidFill>
                  <a:srgbClr val="0070C0"/>
                </a:solidFill>
                <a:latin typeface="Calibri"/>
              </a:rPr>
              <a:t>↓</a:t>
            </a:r>
            <a:r>
              <a:rPr lang="en-US" sz="2400" b="1" dirty="0" smtClean="0">
                <a:solidFill>
                  <a:srgbClr val="0070C0"/>
                </a:solidFill>
              </a:rPr>
              <a:t>P</a:t>
            </a:r>
            <a:r>
              <a:rPr lang="en-US" b="1" dirty="0" smtClean="0">
                <a:solidFill>
                  <a:srgbClr val="0070C0"/>
                </a:solidFill>
              </a:rPr>
              <a:t>c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56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Características</a:t>
            </a:r>
            <a:r>
              <a:rPr lang="en-US" sz="3600" dirty="0" smtClean="0"/>
              <a:t> de la </a:t>
            </a:r>
            <a:r>
              <a:rPr lang="en-US" sz="3600" dirty="0" err="1" smtClean="0"/>
              <a:t>función</a:t>
            </a:r>
            <a:r>
              <a:rPr lang="en-US" sz="3600" dirty="0" smtClean="0"/>
              <a:t> de </a:t>
            </a:r>
            <a:r>
              <a:rPr lang="en-US" sz="3600" dirty="0" err="1" smtClean="0"/>
              <a:t>demanda</a:t>
            </a:r>
            <a:endParaRPr lang="en-US" sz="36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83768" y="2348880"/>
            <a:ext cx="0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83768" y="50851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2627784" y="2780928"/>
            <a:ext cx="3024336" cy="18722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5544016" y="4355812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en-US" sz="1200" dirty="0" smtClean="0"/>
              <a:t>1</a:t>
            </a:r>
            <a:endParaRPr lang="en-US" sz="1200" dirty="0"/>
          </a:p>
        </p:txBody>
      </p:sp>
      <p:sp>
        <p:nvSpPr>
          <p:cNvPr id="11" name="10 Marcador de contenido"/>
          <p:cNvSpPr txBox="1">
            <a:spLocks noGrp="1"/>
          </p:cNvSpPr>
          <p:nvPr>
            <p:ph sz="quarter" idx="1"/>
          </p:nvPr>
        </p:nvSpPr>
        <p:spPr>
          <a:xfrm>
            <a:off x="611560" y="160020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763688" y="249289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20272" y="544522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" name="2 CuadroTexto"/>
          <p:cNvSpPr txBox="1"/>
          <p:nvPr/>
        </p:nvSpPr>
        <p:spPr>
          <a:xfrm>
            <a:off x="899592" y="5661248"/>
            <a:ext cx="72728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70C0"/>
                </a:solidFill>
              </a:rPr>
              <a:t>Un </a:t>
            </a:r>
            <a:r>
              <a:rPr lang="en-US" sz="3200" dirty="0" err="1" smtClean="0">
                <a:solidFill>
                  <a:srgbClr val="0070C0"/>
                </a:solidFill>
              </a:rPr>
              <a:t>cambio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en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los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parámetros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desplaza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toda</a:t>
            </a:r>
            <a:r>
              <a:rPr lang="en-US" sz="3200" dirty="0" smtClean="0">
                <a:solidFill>
                  <a:srgbClr val="0070C0"/>
                </a:solidFill>
              </a:rPr>
              <a:t> la </a:t>
            </a:r>
            <a:r>
              <a:rPr lang="en-US" sz="3200" dirty="0" err="1" smtClean="0">
                <a:solidFill>
                  <a:srgbClr val="0070C0"/>
                </a:solidFill>
              </a:rPr>
              <a:t>curva</a:t>
            </a:r>
            <a:r>
              <a:rPr lang="en-US" sz="3200" dirty="0" smtClean="0">
                <a:solidFill>
                  <a:srgbClr val="0070C0"/>
                </a:solidFill>
              </a:rPr>
              <a:t> de </a:t>
            </a:r>
            <a:r>
              <a:rPr lang="en-US" sz="3200" dirty="0" err="1" smtClean="0">
                <a:solidFill>
                  <a:srgbClr val="0070C0"/>
                </a:solidFill>
              </a:rPr>
              <a:t>demanda</a:t>
            </a:r>
            <a:endParaRPr lang="en-US" sz="3200" dirty="0">
              <a:solidFill>
                <a:srgbClr val="0070C0"/>
              </a:solidFill>
            </a:endParaRPr>
          </a:p>
        </p:txBody>
      </p:sp>
      <p:cxnSp>
        <p:nvCxnSpPr>
          <p:cNvPr id="14" name="13 Conector recto"/>
          <p:cNvCxnSpPr/>
          <p:nvPr/>
        </p:nvCxnSpPr>
        <p:spPr>
          <a:xfrm>
            <a:off x="4499992" y="2492896"/>
            <a:ext cx="3024336" cy="18722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7524328" y="4005064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en-US" sz="1200" dirty="0" smtClean="0"/>
              <a:t>0</a:t>
            </a:r>
            <a:endParaRPr lang="en-US" sz="1200" dirty="0"/>
          </a:p>
        </p:txBody>
      </p:sp>
      <p:cxnSp>
        <p:nvCxnSpPr>
          <p:cNvPr id="6" name="5 Conector recto de flecha"/>
          <p:cNvCxnSpPr/>
          <p:nvPr/>
        </p:nvCxnSpPr>
        <p:spPr>
          <a:xfrm flipH="1">
            <a:off x="4067944" y="3573016"/>
            <a:ext cx="194440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3563888" y="2996952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Calibri"/>
              </a:rPr>
              <a:t>↓ </a:t>
            </a:r>
            <a:r>
              <a:rPr lang="en-US" sz="2400" b="1" dirty="0" smtClean="0">
                <a:solidFill>
                  <a:srgbClr val="0070C0"/>
                </a:solidFill>
              </a:rPr>
              <a:t>Y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dirty="0">
                <a:solidFill>
                  <a:srgbClr val="0070C0"/>
                </a:solidFill>
                <a:latin typeface="Calibri"/>
              </a:rPr>
              <a:t>↓ </a:t>
            </a:r>
            <a:r>
              <a:rPr lang="en-US" sz="2400" b="1" dirty="0" smtClean="0">
                <a:solidFill>
                  <a:srgbClr val="0070C0"/>
                </a:solidFill>
              </a:rPr>
              <a:t>P</a:t>
            </a:r>
            <a:r>
              <a:rPr lang="en-US" b="1" dirty="0" smtClean="0">
                <a:solidFill>
                  <a:srgbClr val="0070C0"/>
                </a:solidFill>
              </a:rPr>
              <a:t>s, </a:t>
            </a:r>
            <a:r>
              <a:rPr lang="en-US" sz="2400" dirty="0">
                <a:solidFill>
                  <a:srgbClr val="0070C0"/>
                </a:solidFill>
                <a:latin typeface="Calibri"/>
              </a:rPr>
              <a:t>↑ </a:t>
            </a:r>
            <a:r>
              <a:rPr lang="en-US" sz="2400" b="1" dirty="0" smtClean="0">
                <a:solidFill>
                  <a:srgbClr val="0070C0"/>
                </a:solidFill>
              </a:rPr>
              <a:t>P</a:t>
            </a:r>
            <a:r>
              <a:rPr lang="en-US" b="1" dirty="0" smtClean="0">
                <a:solidFill>
                  <a:srgbClr val="0070C0"/>
                </a:solidFill>
              </a:rPr>
              <a:t>c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51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Oferta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Estudia</a:t>
            </a:r>
            <a:r>
              <a:rPr lang="en-US" dirty="0" smtClean="0"/>
              <a:t> el </a:t>
            </a:r>
            <a:r>
              <a:rPr lang="en-US" dirty="0" err="1" smtClean="0"/>
              <a:t>comportamiento</a:t>
            </a:r>
            <a:r>
              <a:rPr lang="en-US" dirty="0" smtClean="0"/>
              <a:t> de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productores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¿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factores</a:t>
            </a:r>
            <a:r>
              <a:rPr lang="en-US" dirty="0" smtClean="0"/>
              <a:t> </a:t>
            </a:r>
            <a:r>
              <a:rPr lang="en-US" dirty="0" err="1" smtClean="0"/>
              <a:t>hacen</a:t>
            </a:r>
            <a:r>
              <a:rPr lang="en-US" dirty="0" smtClean="0"/>
              <a:t> que </a:t>
            </a:r>
            <a:r>
              <a:rPr lang="en-US" dirty="0" err="1" smtClean="0"/>
              <a:t>alguien</a:t>
            </a:r>
            <a:r>
              <a:rPr lang="en-US" dirty="0" smtClean="0"/>
              <a:t> </a:t>
            </a:r>
            <a:r>
              <a:rPr lang="en-US" dirty="0" err="1" smtClean="0"/>
              <a:t>esté</a:t>
            </a:r>
            <a:r>
              <a:rPr lang="en-US" dirty="0" smtClean="0"/>
              <a:t> </a:t>
            </a:r>
            <a:r>
              <a:rPr lang="en-US" dirty="0" err="1" smtClean="0"/>
              <a:t>dispuesto</a:t>
            </a:r>
            <a:r>
              <a:rPr lang="en-US" dirty="0" smtClean="0"/>
              <a:t> a </a:t>
            </a:r>
            <a:r>
              <a:rPr lang="en-US" dirty="0" err="1" smtClean="0"/>
              <a:t>producir</a:t>
            </a:r>
            <a:r>
              <a:rPr lang="en-US" dirty="0" smtClean="0"/>
              <a:t>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unidades</a:t>
            </a:r>
            <a:r>
              <a:rPr lang="en-US" dirty="0" smtClean="0"/>
              <a:t> de un </a:t>
            </a:r>
            <a:r>
              <a:rPr lang="en-US" dirty="0" err="1" smtClean="0"/>
              <a:t>producto</a:t>
            </a:r>
            <a:r>
              <a:rPr lang="en-US" dirty="0" smtClean="0"/>
              <a:t>? (e.g. </a:t>
            </a:r>
            <a:r>
              <a:rPr lang="en-US" dirty="0" err="1" smtClean="0"/>
              <a:t>coches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3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 smtClean="0"/>
              <a:t>Factores</a:t>
            </a:r>
            <a:r>
              <a:rPr lang="en-US" sz="3600" dirty="0" smtClean="0"/>
              <a:t> que </a:t>
            </a:r>
            <a:r>
              <a:rPr lang="en-US" sz="3600" dirty="0" err="1" smtClean="0"/>
              <a:t>determinan</a:t>
            </a:r>
            <a:r>
              <a:rPr lang="en-US" sz="3600" dirty="0" smtClean="0"/>
              <a:t> la </a:t>
            </a:r>
            <a:r>
              <a:rPr lang="en-US" sz="3600" dirty="0" err="1" smtClean="0"/>
              <a:t>producción</a:t>
            </a:r>
            <a:r>
              <a:rPr lang="en-US" sz="3600" dirty="0" smtClean="0"/>
              <a:t> de un </a:t>
            </a:r>
            <a:r>
              <a:rPr lang="en-US" sz="3600" dirty="0" err="1" smtClean="0"/>
              <a:t>bien</a:t>
            </a:r>
            <a:endParaRPr lang="en-U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1. </a:t>
            </a:r>
            <a:r>
              <a:rPr lang="en-US" dirty="0" err="1" smtClean="0"/>
              <a:t>Precio</a:t>
            </a:r>
            <a:endParaRPr lang="en-US" dirty="0" smtClean="0"/>
          </a:p>
          <a:p>
            <a:r>
              <a:rPr lang="en-US" dirty="0" smtClean="0"/>
              <a:t>2. </a:t>
            </a:r>
            <a:r>
              <a:rPr lang="en-US" dirty="0" err="1" smtClean="0"/>
              <a:t>Costes</a:t>
            </a:r>
            <a:r>
              <a:rPr lang="en-US" dirty="0" smtClean="0"/>
              <a:t> de </a:t>
            </a:r>
            <a:r>
              <a:rPr lang="en-US" dirty="0" err="1" smtClean="0"/>
              <a:t>producción</a:t>
            </a:r>
            <a:endParaRPr lang="en-US" dirty="0" smtClean="0"/>
          </a:p>
          <a:p>
            <a:r>
              <a:rPr lang="en-US" dirty="0" smtClean="0"/>
              <a:t>3. </a:t>
            </a:r>
            <a:r>
              <a:rPr lang="en-US" dirty="0" err="1" smtClean="0"/>
              <a:t>Regulación</a:t>
            </a:r>
            <a:r>
              <a:rPr lang="en-US" dirty="0" smtClean="0"/>
              <a:t> (e.g. </a:t>
            </a:r>
            <a:r>
              <a:rPr lang="en-US" dirty="0" err="1" smtClean="0"/>
              <a:t>subvenciones</a:t>
            </a:r>
            <a:r>
              <a:rPr lang="en-US" dirty="0" smtClean="0"/>
              <a:t>, </a:t>
            </a:r>
            <a:r>
              <a:rPr lang="en-US" dirty="0" err="1" smtClean="0"/>
              <a:t>impuestos</a:t>
            </a:r>
            <a:r>
              <a:rPr lang="en-US" dirty="0" smtClean="0"/>
              <a:t>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2864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 smtClean="0"/>
              <a:t>Efectos</a:t>
            </a:r>
            <a:r>
              <a:rPr lang="en-US" sz="3600" dirty="0" smtClean="0"/>
              <a:t> de </a:t>
            </a:r>
            <a:r>
              <a:rPr lang="en-US" sz="3600" dirty="0" err="1" smtClean="0"/>
              <a:t>estos</a:t>
            </a:r>
            <a:r>
              <a:rPr lang="en-US" sz="3600" dirty="0" smtClean="0"/>
              <a:t> </a:t>
            </a:r>
            <a:r>
              <a:rPr lang="en-US" sz="3600" dirty="0" err="1" smtClean="0"/>
              <a:t>factores</a:t>
            </a:r>
            <a:r>
              <a:rPr lang="en-US" sz="3600" dirty="0" smtClean="0"/>
              <a:t> </a:t>
            </a:r>
            <a:r>
              <a:rPr lang="en-US" sz="3600" dirty="0" err="1" smtClean="0"/>
              <a:t>en</a:t>
            </a:r>
            <a:r>
              <a:rPr lang="en-US" sz="3600" dirty="0" smtClean="0"/>
              <a:t> la </a:t>
            </a:r>
            <a:r>
              <a:rPr lang="en-US" sz="3600" dirty="0" err="1" smtClean="0"/>
              <a:t>oferta</a:t>
            </a:r>
            <a:endParaRPr lang="en-U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1. </a:t>
            </a:r>
            <a:r>
              <a:rPr lang="en-US" dirty="0" err="1" smtClean="0"/>
              <a:t>Precio</a:t>
            </a:r>
            <a:r>
              <a:rPr lang="en-US" dirty="0" smtClean="0"/>
              <a:t>: +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Costes</a:t>
            </a:r>
            <a:r>
              <a:rPr lang="en-US" dirty="0" smtClean="0"/>
              <a:t>: -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Regulación</a:t>
            </a:r>
            <a:r>
              <a:rPr lang="en-US" dirty="0" smtClean="0"/>
              <a:t> (e.g. </a:t>
            </a:r>
            <a:r>
              <a:rPr lang="en-US" dirty="0" err="1" smtClean="0"/>
              <a:t>subvenciones</a:t>
            </a:r>
            <a:r>
              <a:rPr lang="en-US" dirty="0" smtClean="0"/>
              <a:t>, </a:t>
            </a:r>
            <a:r>
              <a:rPr lang="en-US" dirty="0" err="1" smtClean="0"/>
              <a:t>impuestos</a:t>
            </a:r>
            <a:r>
              <a:rPr lang="en-US" dirty="0" smtClean="0"/>
              <a:t>): </a:t>
            </a:r>
            <a:r>
              <a:rPr lang="en-US" dirty="0" err="1" smtClean="0"/>
              <a:t>depende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59674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¿</a:t>
            </a:r>
            <a:r>
              <a:rPr lang="en-US" sz="3600" dirty="0" err="1" smtClean="0"/>
              <a:t>Cómo</a:t>
            </a:r>
            <a:r>
              <a:rPr lang="en-US" sz="3600" dirty="0" smtClean="0"/>
              <a:t> se escribe </a:t>
            </a:r>
            <a:r>
              <a:rPr lang="en-US" sz="3600" dirty="0" err="1" smtClean="0"/>
              <a:t>esto</a:t>
            </a:r>
            <a:r>
              <a:rPr lang="en-US" sz="3600" dirty="0" smtClean="0"/>
              <a:t> de forma </a:t>
            </a:r>
            <a:r>
              <a:rPr lang="en-US" sz="3600" dirty="0" err="1" smtClean="0"/>
              <a:t>elegante</a:t>
            </a:r>
            <a:r>
              <a:rPr lang="en-US" sz="3600" dirty="0" smtClean="0"/>
              <a:t>?</a:t>
            </a:r>
            <a:endParaRPr lang="en-U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                  </a:t>
            </a:r>
            <a:r>
              <a:rPr lang="en-US" dirty="0" err="1" smtClean="0"/>
              <a:t>Q</a:t>
            </a:r>
            <a:r>
              <a:rPr lang="en-US" sz="1800" dirty="0" err="1" smtClean="0"/>
              <a:t>O</a:t>
            </a:r>
            <a:r>
              <a:rPr lang="en-US" sz="1800" dirty="0" err="1" smtClean="0"/>
              <a:t>x</a:t>
            </a:r>
            <a:r>
              <a:rPr lang="en-US" dirty="0" smtClean="0"/>
              <a:t>=f(</a:t>
            </a:r>
            <a:r>
              <a:rPr lang="en-US" dirty="0" err="1" smtClean="0"/>
              <a:t>P</a:t>
            </a:r>
            <a:r>
              <a:rPr lang="en-US" sz="1800" dirty="0" err="1" smtClean="0"/>
              <a:t>x</a:t>
            </a:r>
            <a:r>
              <a:rPr lang="en-US" dirty="0" smtClean="0"/>
              <a:t>, </a:t>
            </a:r>
            <a:r>
              <a:rPr lang="en-US" dirty="0" err="1" smtClean="0"/>
              <a:t>Costes</a:t>
            </a:r>
            <a:r>
              <a:rPr lang="en-US" dirty="0" smtClean="0"/>
              <a:t>, </a:t>
            </a:r>
            <a:r>
              <a:rPr lang="en-US" dirty="0" err="1" smtClean="0"/>
              <a:t>Otros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                               </a:t>
            </a:r>
            <a:r>
              <a:rPr lang="en-US" sz="3200" dirty="0" smtClean="0"/>
              <a:t>+      -       ? 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67147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Hasta </a:t>
            </a:r>
            <a:r>
              <a:rPr lang="en-US" dirty="0" err="1" smtClean="0"/>
              <a:t>ahora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El </a:t>
            </a:r>
            <a:r>
              <a:rPr lang="en-US" dirty="0" err="1" smtClean="0"/>
              <a:t>intercambio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básico</a:t>
            </a:r>
            <a:r>
              <a:rPr lang="en-US" dirty="0" smtClean="0"/>
              <a:t> para </a:t>
            </a:r>
            <a:r>
              <a:rPr lang="en-US" dirty="0" err="1" smtClean="0"/>
              <a:t>satisfacer</a:t>
            </a:r>
            <a:r>
              <a:rPr lang="en-US" dirty="0" smtClean="0"/>
              <a:t> </a:t>
            </a:r>
            <a:r>
              <a:rPr lang="en-US" dirty="0" err="1" smtClean="0"/>
              <a:t>nuestras</a:t>
            </a:r>
            <a:r>
              <a:rPr lang="en-US" dirty="0" smtClean="0"/>
              <a:t> </a:t>
            </a:r>
            <a:r>
              <a:rPr lang="en-US" dirty="0" err="1" smtClean="0"/>
              <a:t>necesidades</a:t>
            </a:r>
            <a:r>
              <a:rPr lang="en-US" dirty="0" smtClean="0"/>
              <a:t>: </a:t>
            </a:r>
            <a:r>
              <a:rPr lang="en-US" dirty="0" err="1"/>
              <a:t>v</a:t>
            </a:r>
            <a:r>
              <a:rPr lang="en-US" dirty="0" err="1" smtClean="0"/>
              <a:t>endemos</a:t>
            </a:r>
            <a:r>
              <a:rPr lang="en-US" dirty="0" smtClean="0"/>
              <a:t> </a:t>
            </a:r>
            <a:r>
              <a:rPr lang="en-US" dirty="0" err="1" smtClean="0"/>
              <a:t>recursos</a:t>
            </a:r>
            <a:r>
              <a:rPr lang="en-US" dirty="0" smtClean="0"/>
              <a:t> (e.g. </a:t>
            </a:r>
            <a:r>
              <a:rPr lang="en-US" dirty="0" err="1" smtClean="0"/>
              <a:t>trabajo</a:t>
            </a:r>
            <a:r>
              <a:rPr lang="en-US" dirty="0" smtClean="0"/>
              <a:t>), </a:t>
            </a:r>
            <a:r>
              <a:rPr lang="en-US" dirty="0" err="1" smtClean="0"/>
              <a:t>obtenemos</a:t>
            </a:r>
            <a:r>
              <a:rPr lang="en-US" dirty="0" smtClean="0"/>
              <a:t> </a:t>
            </a:r>
            <a:r>
              <a:rPr lang="en-US" dirty="0" err="1" smtClean="0"/>
              <a:t>algo</a:t>
            </a:r>
            <a:r>
              <a:rPr lang="en-US" dirty="0" smtClean="0"/>
              <a:t> a </a:t>
            </a:r>
            <a:r>
              <a:rPr lang="en-US" dirty="0" err="1" smtClean="0"/>
              <a:t>cambio</a:t>
            </a:r>
            <a:r>
              <a:rPr lang="en-US" dirty="0" smtClean="0"/>
              <a:t>. Con dos </a:t>
            </a:r>
            <a:r>
              <a:rPr lang="en-US" dirty="0" err="1" smtClean="0"/>
              <a:t>bienes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fácil</a:t>
            </a:r>
            <a:r>
              <a:rPr lang="en-US" dirty="0" smtClean="0"/>
              <a:t> </a:t>
            </a:r>
            <a:r>
              <a:rPr lang="en-US" dirty="0" err="1" smtClean="0"/>
              <a:t>intercambiar</a:t>
            </a:r>
            <a:r>
              <a:rPr lang="en-US" dirty="0" smtClean="0"/>
              <a:t>. Con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bienes</a:t>
            </a:r>
            <a:r>
              <a:rPr lang="en-US" dirty="0" smtClean="0"/>
              <a:t> </a:t>
            </a:r>
            <a:r>
              <a:rPr lang="en-US" dirty="0" err="1" smtClean="0"/>
              <a:t>necesitamos</a:t>
            </a:r>
            <a:r>
              <a:rPr lang="en-US" dirty="0" smtClean="0"/>
              <a:t> </a:t>
            </a:r>
            <a:r>
              <a:rPr lang="en-US" dirty="0" err="1" smtClean="0"/>
              <a:t>dinero</a:t>
            </a:r>
            <a:r>
              <a:rPr lang="en-US" dirty="0" smtClean="0"/>
              <a:t> y con </a:t>
            </a:r>
            <a:r>
              <a:rPr lang="en-US" dirty="0" err="1" smtClean="0"/>
              <a:t>eso</a:t>
            </a:r>
            <a:r>
              <a:rPr lang="en-US" dirty="0" smtClean="0"/>
              <a:t> </a:t>
            </a:r>
            <a:r>
              <a:rPr lang="en-US" dirty="0" err="1" smtClean="0"/>
              <a:t>compramos</a:t>
            </a:r>
            <a:r>
              <a:rPr lang="en-US" dirty="0" smtClean="0"/>
              <a:t> </a:t>
            </a:r>
            <a:r>
              <a:rPr lang="en-US" dirty="0" err="1" smtClean="0"/>
              <a:t>bienes</a:t>
            </a:r>
            <a:r>
              <a:rPr lang="en-US" dirty="0" smtClean="0"/>
              <a:t> y </a:t>
            </a:r>
            <a:r>
              <a:rPr lang="en-US" dirty="0" err="1" smtClean="0"/>
              <a:t>servicios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todo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proceso</a:t>
            </a:r>
            <a:r>
              <a:rPr lang="en-US" dirty="0" smtClean="0"/>
              <a:t>, la </a:t>
            </a:r>
            <a:r>
              <a:rPr lang="en-US" dirty="0" err="1" smtClean="0"/>
              <a:t>cantidad</a:t>
            </a:r>
            <a:r>
              <a:rPr lang="en-US" dirty="0" smtClean="0"/>
              <a:t> que </a:t>
            </a:r>
            <a:r>
              <a:rPr lang="en-US" dirty="0" err="1" smtClean="0"/>
              <a:t>obtenemos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nuestros</a:t>
            </a:r>
            <a:r>
              <a:rPr lang="en-US" dirty="0" smtClean="0"/>
              <a:t> </a:t>
            </a:r>
            <a:r>
              <a:rPr lang="en-US" dirty="0" err="1" smtClean="0"/>
              <a:t>recursos</a:t>
            </a:r>
            <a:r>
              <a:rPr lang="en-US" dirty="0" smtClean="0"/>
              <a:t> y </a:t>
            </a:r>
            <a:r>
              <a:rPr lang="en-US" dirty="0" err="1" smtClean="0"/>
              <a:t>cuánto</a:t>
            </a:r>
            <a:r>
              <a:rPr lang="en-US" dirty="0" smtClean="0"/>
              <a:t> </a:t>
            </a:r>
            <a:r>
              <a:rPr lang="en-US" dirty="0" err="1" smtClean="0"/>
              <a:t>pagamos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bienes</a:t>
            </a:r>
            <a:r>
              <a:rPr lang="en-US" dirty="0" smtClean="0"/>
              <a:t> y </a:t>
            </a:r>
            <a:r>
              <a:rPr lang="en-US" dirty="0" err="1" smtClean="0"/>
              <a:t>servicios</a:t>
            </a:r>
            <a:r>
              <a:rPr lang="en-US" dirty="0" smtClean="0"/>
              <a:t> </a:t>
            </a:r>
            <a:r>
              <a:rPr lang="en-US" dirty="0" err="1" smtClean="0"/>
              <a:t>sigue</a:t>
            </a:r>
            <a:r>
              <a:rPr lang="en-US" dirty="0" smtClean="0"/>
              <a:t> lo que se </a:t>
            </a:r>
            <a:r>
              <a:rPr lang="en-US" dirty="0" err="1" smtClean="0"/>
              <a:t>conoce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la ley de la </a:t>
            </a:r>
            <a:r>
              <a:rPr lang="en-US" dirty="0" err="1" smtClean="0"/>
              <a:t>oferta</a:t>
            </a:r>
            <a:r>
              <a:rPr lang="en-US" dirty="0" smtClean="0"/>
              <a:t> y la </a:t>
            </a:r>
            <a:r>
              <a:rPr lang="en-US" dirty="0" err="1" smtClean="0"/>
              <a:t>demanda</a:t>
            </a:r>
            <a:r>
              <a:rPr lang="en-US" dirty="0" smtClean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05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Representación</a:t>
            </a:r>
            <a:r>
              <a:rPr lang="en-US" sz="3600" dirty="0" smtClean="0"/>
              <a:t> </a:t>
            </a:r>
            <a:r>
              <a:rPr lang="en-US" sz="3600" dirty="0" err="1" smtClean="0"/>
              <a:t>gráfica</a:t>
            </a:r>
            <a:endParaRPr lang="en-US" sz="36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83768" y="2348880"/>
            <a:ext cx="0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83768" y="50851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V="1">
            <a:off x="2987824" y="2852936"/>
            <a:ext cx="3456384" cy="136815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6480120" y="270892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</a:t>
            </a:r>
            <a:endParaRPr lang="en-US" dirty="0"/>
          </a:p>
        </p:txBody>
      </p:sp>
      <p:sp>
        <p:nvSpPr>
          <p:cNvPr id="11" name="10 Marcador de contenido"/>
          <p:cNvSpPr txBox="1">
            <a:spLocks noGrp="1"/>
          </p:cNvSpPr>
          <p:nvPr>
            <p:ph sz="quarter" idx="1"/>
          </p:nvPr>
        </p:nvSpPr>
        <p:spPr>
          <a:xfrm>
            <a:off x="611560" y="160020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763688" y="249289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20272" y="544522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46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Características</a:t>
            </a:r>
            <a:r>
              <a:rPr lang="en-US" dirty="0" smtClean="0"/>
              <a:t> de la </a:t>
            </a:r>
            <a:r>
              <a:rPr lang="en-US" dirty="0" err="1" smtClean="0"/>
              <a:t>oferta</a:t>
            </a:r>
            <a:endParaRPr lang="en-U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83768" y="2348880"/>
            <a:ext cx="0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83768" y="50851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V="1">
            <a:off x="2987824" y="2348880"/>
            <a:ext cx="3240360" cy="172819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6084168" y="241159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</a:t>
            </a:r>
            <a:endParaRPr lang="en-US" dirty="0"/>
          </a:p>
        </p:txBody>
      </p:sp>
      <p:sp>
        <p:nvSpPr>
          <p:cNvPr id="11" name="10 Marcador de contenido"/>
          <p:cNvSpPr txBox="1">
            <a:spLocks noGrp="1"/>
          </p:cNvSpPr>
          <p:nvPr>
            <p:ph sz="quarter" idx="1"/>
          </p:nvPr>
        </p:nvSpPr>
        <p:spPr>
          <a:xfrm>
            <a:off x="611560" y="160020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763688" y="249289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20272" y="544522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" name="2 CuadroTexto"/>
          <p:cNvSpPr txBox="1"/>
          <p:nvPr/>
        </p:nvSpPr>
        <p:spPr>
          <a:xfrm>
            <a:off x="2573824" y="5868561"/>
            <a:ext cx="45904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0070C0"/>
                </a:solidFill>
              </a:rPr>
              <a:t>Aumenta</a:t>
            </a:r>
            <a:r>
              <a:rPr lang="en-US" sz="3200" dirty="0" smtClean="0">
                <a:solidFill>
                  <a:srgbClr val="0070C0"/>
                </a:solidFill>
              </a:rPr>
              <a:t> con el </a:t>
            </a:r>
            <a:r>
              <a:rPr lang="en-US" sz="3200" dirty="0" err="1" smtClean="0">
                <a:solidFill>
                  <a:srgbClr val="0070C0"/>
                </a:solidFill>
              </a:rPr>
              <a:t>precio</a:t>
            </a:r>
            <a:endParaRPr lang="en-US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704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Características</a:t>
            </a:r>
            <a:r>
              <a:rPr lang="en-US" dirty="0" smtClean="0"/>
              <a:t> de la </a:t>
            </a:r>
            <a:r>
              <a:rPr lang="en-US" dirty="0" err="1" smtClean="0"/>
              <a:t>oferta</a:t>
            </a:r>
            <a:endParaRPr lang="en-U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83768" y="2348880"/>
            <a:ext cx="0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83768" y="50851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V="1">
            <a:off x="2915816" y="2677562"/>
            <a:ext cx="3276272" cy="197557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5940152" y="234888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</a:t>
            </a:r>
            <a:endParaRPr lang="en-US" dirty="0"/>
          </a:p>
        </p:txBody>
      </p:sp>
      <p:sp>
        <p:nvSpPr>
          <p:cNvPr id="11" name="10 Marcador de contenido"/>
          <p:cNvSpPr txBox="1">
            <a:spLocks noGrp="1"/>
          </p:cNvSpPr>
          <p:nvPr>
            <p:ph sz="quarter" idx="1"/>
          </p:nvPr>
        </p:nvSpPr>
        <p:spPr>
          <a:xfrm>
            <a:off x="611560" y="160020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763688" y="249289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20272" y="544522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" name="2 CuadroTexto"/>
          <p:cNvSpPr txBox="1"/>
          <p:nvPr/>
        </p:nvSpPr>
        <p:spPr>
          <a:xfrm>
            <a:off x="2051720" y="5868561"/>
            <a:ext cx="62646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70C0"/>
                </a:solidFill>
              </a:rPr>
              <a:t>Si el </a:t>
            </a:r>
            <a:r>
              <a:rPr lang="en-US" sz="3200" dirty="0" err="1" smtClean="0">
                <a:solidFill>
                  <a:srgbClr val="0070C0"/>
                </a:solidFill>
              </a:rPr>
              <a:t>precio</a:t>
            </a:r>
            <a:r>
              <a:rPr lang="en-US" sz="3200" dirty="0" smtClean="0">
                <a:solidFill>
                  <a:srgbClr val="0070C0"/>
                </a:solidFill>
              </a:rPr>
              <a:t> cambia </a:t>
            </a:r>
            <a:r>
              <a:rPr lang="en-US" sz="3200" dirty="0" err="1" smtClean="0">
                <a:solidFill>
                  <a:srgbClr val="0070C0"/>
                </a:solidFill>
              </a:rPr>
              <a:t>nos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movemos</a:t>
            </a:r>
            <a:r>
              <a:rPr lang="en-US" sz="3200" dirty="0" smtClean="0">
                <a:solidFill>
                  <a:srgbClr val="0070C0"/>
                </a:solidFill>
              </a:rPr>
              <a:t> a lo largo de la </a:t>
            </a:r>
            <a:r>
              <a:rPr lang="en-US" sz="3200" dirty="0" err="1" smtClean="0">
                <a:solidFill>
                  <a:srgbClr val="0070C0"/>
                </a:solidFill>
              </a:rPr>
              <a:t>curva</a:t>
            </a:r>
            <a:r>
              <a:rPr lang="en-US" sz="3200" dirty="0" smtClean="0">
                <a:solidFill>
                  <a:srgbClr val="0070C0"/>
                </a:solidFill>
              </a:rPr>
              <a:t> de </a:t>
            </a:r>
            <a:r>
              <a:rPr lang="en-US" sz="3200" dirty="0" err="1" smtClean="0">
                <a:solidFill>
                  <a:srgbClr val="0070C0"/>
                </a:solidFill>
              </a:rPr>
              <a:t>oferta</a:t>
            </a:r>
            <a:endParaRPr lang="en-US" sz="3200" dirty="0">
              <a:solidFill>
                <a:srgbClr val="0070C0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2483768" y="4221088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5580112" y="3068960"/>
            <a:ext cx="0" cy="20162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2483768" y="3068960"/>
            <a:ext cx="30963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>
            <a:off x="3635896" y="4221088"/>
            <a:ext cx="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1907704" y="291565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20" name="19 CuadroTexto"/>
          <p:cNvSpPr txBox="1"/>
          <p:nvPr/>
        </p:nvSpPr>
        <p:spPr>
          <a:xfrm>
            <a:off x="1979712" y="406778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30</a:t>
            </a:r>
            <a:endParaRPr lang="en-US" dirty="0"/>
          </a:p>
        </p:txBody>
      </p:sp>
      <p:sp>
        <p:nvSpPr>
          <p:cNvPr id="21" name="20 CuadroTexto"/>
          <p:cNvSpPr txBox="1"/>
          <p:nvPr/>
        </p:nvSpPr>
        <p:spPr>
          <a:xfrm>
            <a:off x="3275856" y="500388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200</a:t>
            </a:r>
            <a:endParaRPr lang="en-US" dirty="0"/>
          </a:p>
        </p:txBody>
      </p:sp>
      <p:sp>
        <p:nvSpPr>
          <p:cNvPr id="22" name="21 CuadroTexto"/>
          <p:cNvSpPr txBox="1"/>
          <p:nvPr/>
        </p:nvSpPr>
        <p:spPr>
          <a:xfrm>
            <a:off x="5220072" y="500388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600</a:t>
            </a:r>
            <a:endParaRPr lang="en-US" dirty="0"/>
          </a:p>
        </p:txBody>
      </p:sp>
      <p:sp>
        <p:nvSpPr>
          <p:cNvPr id="23" name="22 CuadroTexto"/>
          <p:cNvSpPr txBox="1"/>
          <p:nvPr/>
        </p:nvSpPr>
        <p:spPr>
          <a:xfrm>
            <a:off x="5292080" y="278092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4" name="23 CuadroTexto"/>
          <p:cNvSpPr txBox="1"/>
          <p:nvPr/>
        </p:nvSpPr>
        <p:spPr>
          <a:xfrm>
            <a:off x="3275856" y="378904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cxnSp>
        <p:nvCxnSpPr>
          <p:cNvPr id="26" name="25 Conector recto de flecha"/>
          <p:cNvCxnSpPr/>
          <p:nvPr/>
        </p:nvCxnSpPr>
        <p:spPr>
          <a:xfrm flipV="1">
            <a:off x="3779912" y="3280338"/>
            <a:ext cx="1152128" cy="69336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210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characteristics of a supply function</a:t>
            </a:r>
            <a:endParaRPr lang="en-U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83768" y="2348880"/>
            <a:ext cx="0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83768" y="50851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>
            <a:stCxn id="8" idx="1"/>
          </p:cNvCxnSpPr>
          <p:nvPr/>
        </p:nvCxnSpPr>
        <p:spPr>
          <a:xfrm>
            <a:off x="4788024" y="2956302"/>
            <a:ext cx="0" cy="212888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Marcador de contenido"/>
          <p:cNvSpPr txBox="1">
            <a:spLocks noGrp="1"/>
          </p:cNvSpPr>
          <p:nvPr>
            <p:ph sz="quarter" idx="1"/>
          </p:nvPr>
        </p:nvSpPr>
        <p:spPr>
          <a:xfrm>
            <a:off x="611560" y="160020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763688" y="249289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46883" y="508518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" name="2 CuadroTexto"/>
          <p:cNvSpPr txBox="1"/>
          <p:nvPr/>
        </p:nvSpPr>
        <p:spPr>
          <a:xfrm>
            <a:off x="2573824" y="5661248"/>
            <a:ext cx="5454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70C0"/>
                </a:solidFill>
              </a:rPr>
              <a:t>Una </a:t>
            </a:r>
            <a:r>
              <a:rPr lang="en-US" sz="3200" dirty="0" err="1" smtClean="0">
                <a:solidFill>
                  <a:srgbClr val="0070C0"/>
                </a:solidFill>
              </a:rPr>
              <a:t>oferta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inelástica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es</a:t>
            </a:r>
            <a:r>
              <a:rPr lang="en-US" sz="3200" dirty="0" smtClean="0">
                <a:solidFill>
                  <a:srgbClr val="0070C0"/>
                </a:solidFill>
              </a:rPr>
              <a:t> vertical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6372200" y="3563724"/>
            <a:ext cx="2376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Ejemplo</a:t>
            </a:r>
            <a:r>
              <a:rPr lang="en-US" dirty="0" smtClean="0"/>
              <a:t>: </a:t>
            </a:r>
            <a:r>
              <a:rPr lang="en-US" dirty="0" err="1" smtClean="0"/>
              <a:t>Futbol</a:t>
            </a:r>
            <a:r>
              <a:rPr lang="en-US" dirty="0" smtClean="0"/>
              <a:t>, </a:t>
            </a:r>
            <a:r>
              <a:rPr lang="en-US" dirty="0" err="1" smtClean="0"/>
              <a:t>Baloncesto</a:t>
            </a:r>
            <a:r>
              <a:rPr lang="en-US" dirty="0" smtClean="0"/>
              <a:t>, </a:t>
            </a:r>
            <a:r>
              <a:rPr lang="en-US" dirty="0" err="1" smtClean="0"/>
              <a:t>teatro</a:t>
            </a:r>
            <a:r>
              <a:rPr lang="en-US" dirty="0" smtClean="0"/>
              <a:t>, </a:t>
            </a:r>
            <a:r>
              <a:rPr lang="en-US" dirty="0" err="1" smtClean="0"/>
              <a:t>música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7 CuadroTexto"/>
          <p:cNvSpPr txBox="1"/>
          <p:nvPr/>
        </p:nvSpPr>
        <p:spPr>
          <a:xfrm>
            <a:off x="4788024" y="277163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022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characteristics of a supply function</a:t>
            </a:r>
            <a:endParaRPr lang="en-U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83768" y="2348880"/>
            <a:ext cx="0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83768" y="50851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2483768" y="3460358"/>
            <a:ext cx="237079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Marcador de contenido"/>
          <p:cNvSpPr txBox="1">
            <a:spLocks noGrp="1"/>
          </p:cNvSpPr>
          <p:nvPr>
            <p:ph sz="quarter" idx="1"/>
          </p:nvPr>
        </p:nvSpPr>
        <p:spPr>
          <a:xfrm>
            <a:off x="611560" y="160020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763688" y="249289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46883" y="508518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" name="2 CuadroTexto"/>
          <p:cNvSpPr txBox="1"/>
          <p:nvPr/>
        </p:nvSpPr>
        <p:spPr>
          <a:xfrm>
            <a:off x="2573824" y="5661248"/>
            <a:ext cx="5454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70C0"/>
                </a:solidFill>
              </a:rPr>
              <a:t>Una </a:t>
            </a:r>
            <a:r>
              <a:rPr lang="en-US" sz="3200" dirty="0" err="1" smtClean="0">
                <a:solidFill>
                  <a:srgbClr val="0070C0"/>
                </a:solidFill>
              </a:rPr>
              <a:t>oferta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elástica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es</a:t>
            </a:r>
            <a:r>
              <a:rPr lang="en-US" sz="3200" dirty="0" smtClean="0">
                <a:solidFill>
                  <a:srgbClr val="0070C0"/>
                </a:solidFill>
              </a:rPr>
              <a:t> horizontal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6372200" y="3563724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Ejemplos</a:t>
            </a:r>
            <a:r>
              <a:rPr lang="en-US" dirty="0" smtClean="0"/>
              <a:t>: </a:t>
            </a:r>
            <a:r>
              <a:rPr lang="en-US" dirty="0" err="1" smtClean="0"/>
              <a:t>genericos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8" name="7 CuadroTexto"/>
          <p:cNvSpPr txBox="1"/>
          <p:nvPr/>
        </p:nvSpPr>
        <p:spPr>
          <a:xfrm>
            <a:off x="4644008" y="349171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00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Características</a:t>
            </a:r>
            <a:r>
              <a:rPr lang="en-US" dirty="0" smtClean="0"/>
              <a:t> de la </a:t>
            </a:r>
            <a:r>
              <a:rPr lang="en-US" dirty="0" err="1" smtClean="0"/>
              <a:t>oferta</a:t>
            </a:r>
            <a:endParaRPr lang="en-U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83768" y="2348880"/>
            <a:ext cx="0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83768" y="50851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V="1">
            <a:off x="3923928" y="2708920"/>
            <a:ext cx="3006288" cy="22322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6912168" y="2708920"/>
            <a:ext cx="461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</a:t>
            </a:r>
            <a:r>
              <a:rPr lang="en-US" sz="1400" dirty="0" smtClean="0"/>
              <a:t>1</a:t>
            </a:r>
            <a:endParaRPr lang="en-US" sz="1400" dirty="0"/>
          </a:p>
        </p:txBody>
      </p:sp>
      <p:sp>
        <p:nvSpPr>
          <p:cNvPr id="11" name="10 Marcador de contenido"/>
          <p:cNvSpPr txBox="1">
            <a:spLocks noGrp="1"/>
          </p:cNvSpPr>
          <p:nvPr>
            <p:ph sz="quarter" idx="1"/>
          </p:nvPr>
        </p:nvSpPr>
        <p:spPr>
          <a:xfrm>
            <a:off x="611560" y="160020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763688" y="249289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20272" y="544522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" name="2 CuadroTexto"/>
          <p:cNvSpPr txBox="1"/>
          <p:nvPr/>
        </p:nvSpPr>
        <p:spPr>
          <a:xfrm>
            <a:off x="2573824" y="5868561"/>
            <a:ext cx="53105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70C0"/>
                </a:solidFill>
              </a:rPr>
              <a:t>Un </a:t>
            </a:r>
            <a:r>
              <a:rPr lang="en-US" sz="3200" dirty="0" err="1" smtClean="0">
                <a:solidFill>
                  <a:srgbClr val="0070C0"/>
                </a:solidFill>
              </a:rPr>
              <a:t>cambio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en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los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parámetros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</a:rPr>
              <a:t>desplaza</a:t>
            </a:r>
            <a:r>
              <a:rPr lang="en-US" sz="3200" dirty="0" smtClean="0">
                <a:solidFill>
                  <a:srgbClr val="0070C0"/>
                </a:solidFill>
              </a:rPr>
              <a:t> la </a:t>
            </a:r>
            <a:r>
              <a:rPr lang="en-US" sz="3200" dirty="0" err="1" smtClean="0">
                <a:solidFill>
                  <a:srgbClr val="0070C0"/>
                </a:solidFill>
              </a:rPr>
              <a:t>oferta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796136" y="1700808"/>
            <a:ext cx="461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</a:t>
            </a:r>
            <a:r>
              <a:rPr lang="en-US" sz="1400" dirty="0" smtClean="0"/>
              <a:t>0</a:t>
            </a:r>
            <a:endParaRPr lang="en-US" sz="1400" dirty="0"/>
          </a:p>
        </p:txBody>
      </p:sp>
      <p:cxnSp>
        <p:nvCxnSpPr>
          <p:cNvPr id="6" name="5 Conector recto de flecha"/>
          <p:cNvCxnSpPr/>
          <p:nvPr/>
        </p:nvCxnSpPr>
        <p:spPr>
          <a:xfrm>
            <a:off x="3635896" y="3573016"/>
            <a:ext cx="2052136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4283968" y="2996952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Calibri"/>
              </a:rPr>
              <a:t>↓</a:t>
            </a:r>
            <a:r>
              <a:rPr lang="en-US" sz="2400" b="1" dirty="0" err="1" smtClean="0">
                <a:solidFill>
                  <a:srgbClr val="0070C0"/>
                </a:solidFill>
              </a:rPr>
              <a:t>Costes</a:t>
            </a:r>
            <a:endParaRPr lang="en-US" b="1" dirty="0">
              <a:solidFill>
                <a:srgbClr val="0070C0"/>
              </a:solidFill>
            </a:endParaRPr>
          </a:p>
        </p:txBody>
      </p:sp>
      <p:cxnSp>
        <p:nvCxnSpPr>
          <p:cNvPr id="16" name="15 Conector recto"/>
          <p:cNvCxnSpPr/>
          <p:nvPr/>
        </p:nvCxnSpPr>
        <p:spPr>
          <a:xfrm flipV="1">
            <a:off x="2789848" y="1772816"/>
            <a:ext cx="3006288" cy="22322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526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Características</a:t>
            </a:r>
            <a:r>
              <a:rPr lang="en-US" dirty="0" smtClean="0"/>
              <a:t> de la </a:t>
            </a:r>
            <a:r>
              <a:rPr lang="en-US" dirty="0" err="1" smtClean="0"/>
              <a:t>oferta</a:t>
            </a:r>
            <a:endParaRPr lang="en-U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83768" y="2348880"/>
            <a:ext cx="0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83768" y="50851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V="1">
            <a:off x="3923928" y="2708920"/>
            <a:ext cx="3006288" cy="22322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6912168" y="2708920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S0</a:t>
            </a:r>
            <a:endParaRPr lang="en-US" dirty="0"/>
          </a:p>
        </p:txBody>
      </p:sp>
      <p:sp>
        <p:nvSpPr>
          <p:cNvPr id="11" name="10 Marcador de contenido"/>
          <p:cNvSpPr txBox="1">
            <a:spLocks noGrp="1"/>
          </p:cNvSpPr>
          <p:nvPr>
            <p:ph sz="quarter" idx="1"/>
          </p:nvPr>
        </p:nvSpPr>
        <p:spPr>
          <a:xfrm>
            <a:off x="611560" y="160020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763688" y="249289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20272" y="544522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" name="2 CuadroTexto"/>
          <p:cNvSpPr txBox="1"/>
          <p:nvPr/>
        </p:nvSpPr>
        <p:spPr>
          <a:xfrm>
            <a:off x="2573824" y="5868561"/>
            <a:ext cx="53105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70C0"/>
                </a:solidFill>
              </a:rPr>
              <a:t>Un </a:t>
            </a:r>
            <a:r>
              <a:rPr lang="en-US" sz="3200" dirty="0" err="1" smtClean="0">
                <a:solidFill>
                  <a:srgbClr val="0070C0"/>
                </a:solidFill>
              </a:rPr>
              <a:t>cambio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en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los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parámetros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desplaza</a:t>
            </a:r>
            <a:r>
              <a:rPr lang="en-US" sz="3200" dirty="0" smtClean="0">
                <a:solidFill>
                  <a:srgbClr val="0070C0"/>
                </a:solidFill>
              </a:rPr>
              <a:t> la </a:t>
            </a:r>
            <a:r>
              <a:rPr lang="en-US" sz="3200" dirty="0" err="1" smtClean="0">
                <a:solidFill>
                  <a:srgbClr val="0070C0"/>
                </a:solidFill>
              </a:rPr>
              <a:t>oferta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796136" y="1700808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S1</a:t>
            </a:r>
            <a:endParaRPr lang="en-US" dirty="0"/>
          </a:p>
        </p:txBody>
      </p:sp>
      <p:cxnSp>
        <p:nvCxnSpPr>
          <p:cNvPr id="6" name="5 Conector recto de flecha"/>
          <p:cNvCxnSpPr/>
          <p:nvPr/>
        </p:nvCxnSpPr>
        <p:spPr>
          <a:xfrm flipH="1">
            <a:off x="3995936" y="3501008"/>
            <a:ext cx="144016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4283968" y="2996952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Calibri"/>
              </a:rPr>
              <a:t>↑</a:t>
            </a:r>
            <a:r>
              <a:rPr lang="en-US" sz="2400" b="1" dirty="0" err="1" smtClean="0">
                <a:solidFill>
                  <a:srgbClr val="0070C0"/>
                </a:solidFill>
              </a:rPr>
              <a:t>Costes</a:t>
            </a:r>
            <a:endParaRPr lang="en-US" b="1" dirty="0">
              <a:solidFill>
                <a:srgbClr val="0070C0"/>
              </a:solidFill>
            </a:endParaRPr>
          </a:p>
        </p:txBody>
      </p:sp>
      <p:cxnSp>
        <p:nvCxnSpPr>
          <p:cNvPr id="16" name="15 Conector recto"/>
          <p:cNvCxnSpPr/>
          <p:nvPr/>
        </p:nvCxnSpPr>
        <p:spPr>
          <a:xfrm flipV="1">
            <a:off x="2789848" y="1772816"/>
            <a:ext cx="3006288" cy="22322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115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Oferta</a:t>
            </a:r>
            <a:r>
              <a:rPr lang="en-US" dirty="0" smtClean="0"/>
              <a:t> y </a:t>
            </a:r>
            <a:r>
              <a:rPr lang="en-US" dirty="0" err="1" smtClean="0"/>
              <a:t>demanda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Demanda</a:t>
            </a:r>
            <a:r>
              <a:rPr lang="en-US" dirty="0" smtClean="0"/>
              <a:t>: </a:t>
            </a:r>
            <a:r>
              <a:rPr lang="en-US" dirty="0" err="1" smtClean="0"/>
              <a:t>Comportamiento</a:t>
            </a:r>
            <a:r>
              <a:rPr lang="en-US" dirty="0" smtClean="0"/>
              <a:t> del </a:t>
            </a:r>
            <a:r>
              <a:rPr lang="en-US" dirty="0" err="1" smtClean="0"/>
              <a:t>consumidor</a:t>
            </a:r>
            <a:endParaRPr lang="en-US" dirty="0" smtClean="0"/>
          </a:p>
          <a:p>
            <a:r>
              <a:rPr lang="en-US" dirty="0" err="1" smtClean="0"/>
              <a:t>Oferta</a:t>
            </a:r>
            <a:r>
              <a:rPr lang="en-US" dirty="0" smtClean="0"/>
              <a:t>: </a:t>
            </a:r>
            <a:r>
              <a:rPr lang="en-US" dirty="0" err="1" smtClean="0"/>
              <a:t>Comportamiento</a:t>
            </a:r>
            <a:r>
              <a:rPr lang="en-US" dirty="0" smtClean="0"/>
              <a:t> del </a:t>
            </a:r>
            <a:r>
              <a:rPr lang="en-US" dirty="0" err="1" smtClean="0"/>
              <a:t>productor</a:t>
            </a:r>
            <a:r>
              <a:rPr lang="en-US" dirty="0" smtClean="0"/>
              <a:t> (</a:t>
            </a:r>
            <a:r>
              <a:rPr lang="en-US" dirty="0" err="1" smtClean="0"/>
              <a:t>empresarios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Equilibrio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el </a:t>
            </a:r>
            <a:r>
              <a:rPr lang="en-US" dirty="0" err="1" smtClean="0"/>
              <a:t>mercado</a:t>
            </a:r>
            <a:r>
              <a:rPr lang="en-US" dirty="0" smtClean="0"/>
              <a:t>: </a:t>
            </a:r>
            <a:r>
              <a:rPr lang="en-US" dirty="0" err="1" smtClean="0"/>
              <a:t>comportamiento</a:t>
            </a:r>
            <a:r>
              <a:rPr lang="en-US" dirty="0" smtClean="0"/>
              <a:t> </a:t>
            </a:r>
            <a:r>
              <a:rPr lang="en-US" dirty="0" err="1" smtClean="0"/>
              <a:t>conjunto</a:t>
            </a:r>
            <a:r>
              <a:rPr lang="en-US" dirty="0" smtClean="0"/>
              <a:t> de </a:t>
            </a:r>
            <a:r>
              <a:rPr lang="en-US" dirty="0" err="1" smtClean="0"/>
              <a:t>consumidores</a:t>
            </a:r>
            <a:r>
              <a:rPr lang="en-US" dirty="0" smtClean="0"/>
              <a:t> y </a:t>
            </a:r>
            <a:r>
              <a:rPr lang="en-US" dirty="0" err="1" smtClean="0"/>
              <a:t>productores</a:t>
            </a:r>
            <a:r>
              <a:rPr lang="en-US" dirty="0" smtClean="0"/>
              <a:t> (</a:t>
            </a:r>
            <a:r>
              <a:rPr lang="en-US" dirty="0" err="1" smtClean="0"/>
              <a:t>cómo</a:t>
            </a:r>
            <a:r>
              <a:rPr lang="en-US" dirty="0" smtClean="0"/>
              <a:t> se </a:t>
            </a:r>
            <a:r>
              <a:rPr lang="en-US" dirty="0" err="1" smtClean="0"/>
              <a:t>ponen</a:t>
            </a:r>
            <a:r>
              <a:rPr lang="en-US" dirty="0" smtClean="0"/>
              <a:t> de </a:t>
            </a:r>
            <a:r>
              <a:rPr lang="en-US" dirty="0" err="1" smtClean="0"/>
              <a:t>acuerdo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cuanto</a:t>
            </a:r>
            <a:r>
              <a:rPr lang="en-US" dirty="0" smtClean="0"/>
              <a:t> </a:t>
            </a:r>
            <a:r>
              <a:rPr lang="en-US" dirty="0" err="1" smtClean="0"/>
              <a:t>producir</a:t>
            </a:r>
            <a:r>
              <a:rPr lang="en-US" dirty="0" smtClean="0"/>
              <a:t> o </a:t>
            </a:r>
            <a:r>
              <a:rPr lang="en-US" dirty="0" err="1" smtClean="0"/>
              <a:t>comprar</a:t>
            </a:r>
            <a:r>
              <a:rPr lang="en-US" dirty="0" smtClean="0"/>
              <a:t> y 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precio</a:t>
            </a:r>
            <a:r>
              <a:rPr lang="en-US" dirty="0" smtClean="0"/>
              <a:t> </a:t>
            </a:r>
            <a:r>
              <a:rPr lang="en-US" dirty="0" err="1" smtClean="0"/>
              <a:t>pagar</a:t>
            </a:r>
            <a:r>
              <a:rPr lang="en-US" dirty="0" smtClean="0"/>
              <a:t>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23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Comportamiento</a:t>
            </a:r>
            <a:r>
              <a:rPr lang="en-US" dirty="0" smtClean="0"/>
              <a:t> del </a:t>
            </a:r>
            <a:r>
              <a:rPr lang="en-US" dirty="0" err="1" smtClean="0"/>
              <a:t>consumidor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Estudiamos</a:t>
            </a:r>
            <a:r>
              <a:rPr lang="en-US" dirty="0" smtClean="0"/>
              <a:t> 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factores</a:t>
            </a:r>
            <a:r>
              <a:rPr lang="en-US" dirty="0" smtClean="0"/>
              <a:t> </a:t>
            </a:r>
            <a:r>
              <a:rPr lang="en-US" dirty="0" err="1" smtClean="0"/>
              <a:t>hacen</a:t>
            </a:r>
            <a:r>
              <a:rPr lang="en-US" dirty="0" smtClean="0"/>
              <a:t> que </a:t>
            </a:r>
            <a:r>
              <a:rPr lang="en-US" dirty="0" err="1" smtClean="0"/>
              <a:t>alguien</a:t>
            </a:r>
            <a:r>
              <a:rPr lang="en-US" dirty="0" smtClean="0"/>
              <a:t> </a:t>
            </a:r>
            <a:r>
              <a:rPr lang="en-US" dirty="0" err="1" smtClean="0"/>
              <a:t>decida</a:t>
            </a:r>
            <a:r>
              <a:rPr lang="en-US" dirty="0" smtClean="0"/>
              <a:t> </a:t>
            </a:r>
            <a:r>
              <a:rPr lang="en-US" dirty="0" err="1" smtClean="0"/>
              <a:t>comprar</a:t>
            </a:r>
            <a:r>
              <a:rPr lang="en-US" dirty="0" smtClean="0"/>
              <a:t> un </a:t>
            </a:r>
            <a:r>
              <a:rPr lang="en-US" dirty="0" err="1" smtClean="0"/>
              <a:t>determinado</a:t>
            </a:r>
            <a:r>
              <a:rPr lang="en-US" dirty="0" smtClean="0"/>
              <a:t> </a:t>
            </a:r>
            <a:r>
              <a:rPr lang="en-US" dirty="0" err="1" smtClean="0"/>
              <a:t>producto</a:t>
            </a:r>
            <a:r>
              <a:rPr lang="en-US" dirty="0" smtClean="0"/>
              <a:t> (e.g. un </a:t>
            </a:r>
            <a:r>
              <a:rPr lang="en-US" dirty="0" err="1" smtClean="0"/>
              <a:t>coche</a:t>
            </a:r>
            <a:r>
              <a:rPr lang="en-US" dirty="0" smtClean="0"/>
              <a:t>). 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¿</a:t>
            </a:r>
            <a:r>
              <a:rPr lang="en-US" dirty="0" err="1" smtClean="0"/>
              <a:t>Cuáles</a:t>
            </a:r>
            <a:r>
              <a:rPr lang="en-US" dirty="0" smtClean="0"/>
              <a:t> son </a:t>
            </a:r>
            <a:r>
              <a:rPr lang="en-US" dirty="0" err="1" smtClean="0"/>
              <a:t>estos</a:t>
            </a:r>
            <a:r>
              <a:rPr lang="en-US" dirty="0" smtClean="0"/>
              <a:t> </a:t>
            </a:r>
            <a:r>
              <a:rPr lang="en-US" dirty="0" err="1" smtClean="0"/>
              <a:t>factores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96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 smtClean="0"/>
              <a:t>Factores</a:t>
            </a:r>
            <a:r>
              <a:rPr lang="en-US" sz="3600" dirty="0" smtClean="0"/>
              <a:t> que </a:t>
            </a:r>
            <a:r>
              <a:rPr lang="en-US" sz="3600" dirty="0" err="1" smtClean="0"/>
              <a:t>influyen</a:t>
            </a:r>
            <a:r>
              <a:rPr lang="en-US" sz="3600" dirty="0" smtClean="0"/>
              <a:t> </a:t>
            </a:r>
            <a:r>
              <a:rPr lang="en-US" sz="3600" dirty="0" err="1" smtClean="0"/>
              <a:t>en</a:t>
            </a:r>
            <a:r>
              <a:rPr lang="en-US" sz="3600" dirty="0" smtClean="0"/>
              <a:t> la </a:t>
            </a:r>
            <a:r>
              <a:rPr lang="en-US" sz="3600" dirty="0" err="1" smtClean="0"/>
              <a:t>compra</a:t>
            </a:r>
            <a:r>
              <a:rPr lang="en-US" sz="3600" dirty="0" smtClean="0"/>
              <a:t> de un </a:t>
            </a:r>
            <a:r>
              <a:rPr lang="en-US" sz="3600" dirty="0" err="1" smtClean="0"/>
              <a:t>bien</a:t>
            </a:r>
            <a:endParaRPr lang="en-U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1. </a:t>
            </a:r>
            <a:r>
              <a:rPr lang="en-US" dirty="0" err="1" smtClean="0"/>
              <a:t>Precio</a:t>
            </a:r>
            <a:endParaRPr lang="en-US" dirty="0" smtClean="0"/>
          </a:p>
          <a:p>
            <a:r>
              <a:rPr lang="en-US" dirty="0" smtClean="0"/>
              <a:t>2. </a:t>
            </a:r>
            <a:r>
              <a:rPr lang="en-US" dirty="0" err="1" smtClean="0"/>
              <a:t>Renta</a:t>
            </a:r>
            <a:endParaRPr lang="en-US" dirty="0" smtClean="0"/>
          </a:p>
          <a:p>
            <a:r>
              <a:rPr lang="en-US" dirty="0" smtClean="0"/>
              <a:t>3. </a:t>
            </a:r>
            <a:r>
              <a:rPr lang="en-US" dirty="0" err="1" smtClean="0"/>
              <a:t>Precio</a:t>
            </a:r>
            <a:r>
              <a:rPr lang="en-US" dirty="0" smtClean="0"/>
              <a:t> de </a:t>
            </a:r>
            <a:r>
              <a:rPr lang="en-US" dirty="0" err="1" smtClean="0"/>
              <a:t>bienes</a:t>
            </a:r>
            <a:r>
              <a:rPr lang="en-US" dirty="0" smtClean="0"/>
              <a:t> </a:t>
            </a:r>
            <a:r>
              <a:rPr lang="en-US" dirty="0" err="1" smtClean="0"/>
              <a:t>complementarios</a:t>
            </a:r>
            <a:endParaRPr lang="en-US" dirty="0" smtClean="0"/>
          </a:p>
          <a:p>
            <a:r>
              <a:rPr lang="en-US" dirty="0" smtClean="0"/>
              <a:t>4. </a:t>
            </a:r>
            <a:r>
              <a:rPr lang="en-US" dirty="0" err="1" smtClean="0"/>
              <a:t>Precio</a:t>
            </a:r>
            <a:r>
              <a:rPr lang="en-US" dirty="0" smtClean="0"/>
              <a:t> de </a:t>
            </a:r>
            <a:r>
              <a:rPr lang="en-US" dirty="0" err="1" smtClean="0"/>
              <a:t>bienes</a:t>
            </a:r>
            <a:r>
              <a:rPr lang="en-US" dirty="0" smtClean="0"/>
              <a:t> </a:t>
            </a:r>
            <a:r>
              <a:rPr lang="en-US" dirty="0" err="1" smtClean="0"/>
              <a:t>sustitutivos</a:t>
            </a:r>
            <a:endParaRPr lang="en-US" dirty="0" smtClean="0"/>
          </a:p>
          <a:p>
            <a:r>
              <a:rPr lang="en-US" dirty="0" smtClean="0"/>
              <a:t>5. etc.</a:t>
            </a:r>
          </a:p>
        </p:txBody>
      </p:sp>
    </p:spTree>
    <p:extLst>
      <p:ext uri="{BB962C8B-B14F-4D97-AF65-F5344CB8AC3E}">
        <p14:creationId xmlns:p14="http://schemas.microsoft.com/office/powerpoint/2010/main" val="327386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err="1" smtClean="0"/>
              <a:t>Efectos</a:t>
            </a:r>
            <a:r>
              <a:rPr lang="en-US" sz="3200" dirty="0" smtClean="0"/>
              <a:t> de </a:t>
            </a:r>
            <a:r>
              <a:rPr lang="en-US" sz="3200" dirty="0" err="1" smtClean="0"/>
              <a:t>cada</a:t>
            </a:r>
            <a:r>
              <a:rPr lang="en-US" sz="3200" dirty="0" smtClean="0"/>
              <a:t> </a:t>
            </a:r>
            <a:r>
              <a:rPr lang="en-US" sz="3200" dirty="0" err="1" smtClean="0"/>
              <a:t>uno</a:t>
            </a:r>
            <a:r>
              <a:rPr lang="en-US" sz="3200" dirty="0" smtClean="0"/>
              <a:t> de </a:t>
            </a:r>
            <a:r>
              <a:rPr lang="en-US" sz="3200" dirty="0" err="1" smtClean="0"/>
              <a:t>estos</a:t>
            </a:r>
            <a:r>
              <a:rPr lang="en-US" sz="3200" dirty="0" smtClean="0"/>
              <a:t> </a:t>
            </a:r>
            <a:r>
              <a:rPr lang="en-US" sz="3200" dirty="0" err="1" smtClean="0"/>
              <a:t>factores</a:t>
            </a:r>
            <a:r>
              <a:rPr lang="en-US" sz="3200" dirty="0" smtClean="0"/>
              <a:t> </a:t>
            </a:r>
            <a:r>
              <a:rPr lang="en-US" sz="3200" dirty="0" err="1" smtClean="0"/>
              <a:t>en</a:t>
            </a:r>
            <a:r>
              <a:rPr lang="en-US" sz="3200" dirty="0" smtClean="0"/>
              <a:t> la </a:t>
            </a:r>
            <a:r>
              <a:rPr lang="en-US" sz="3200" dirty="0" err="1" smtClean="0"/>
              <a:t>demanda</a:t>
            </a:r>
            <a:r>
              <a:rPr lang="en-US" sz="3200" dirty="0" smtClean="0"/>
              <a:t> de </a:t>
            </a:r>
            <a:r>
              <a:rPr lang="en-US" sz="3200" dirty="0" err="1" smtClean="0"/>
              <a:t>coches</a:t>
            </a:r>
            <a:endParaRPr lang="en-U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 smtClean="0"/>
              <a:t>Precio</a:t>
            </a:r>
            <a:r>
              <a:rPr lang="en-US" dirty="0" smtClean="0"/>
              <a:t>: -</a:t>
            </a:r>
            <a:endParaRPr lang="en-US" dirty="0"/>
          </a:p>
          <a:p>
            <a:r>
              <a:rPr lang="en-US" dirty="0"/>
              <a:t>2. </a:t>
            </a:r>
            <a:r>
              <a:rPr lang="en-US" dirty="0" err="1" smtClean="0"/>
              <a:t>Renta</a:t>
            </a:r>
            <a:r>
              <a:rPr lang="en-US" dirty="0" smtClean="0"/>
              <a:t>: +</a:t>
            </a:r>
            <a:endParaRPr lang="en-US" dirty="0"/>
          </a:p>
          <a:p>
            <a:r>
              <a:rPr lang="en-US" dirty="0"/>
              <a:t>3. </a:t>
            </a:r>
            <a:r>
              <a:rPr lang="en-US" dirty="0" err="1" smtClean="0"/>
              <a:t>Precio</a:t>
            </a:r>
            <a:r>
              <a:rPr lang="en-US" dirty="0" smtClean="0"/>
              <a:t> de </a:t>
            </a:r>
            <a:r>
              <a:rPr lang="en-US" dirty="0" err="1" smtClean="0"/>
              <a:t>bienes</a:t>
            </a:r>
            <a:r>
              <a:rPr lang="en-US" dirty="0" smtClean="0"/>
              <a:t> </a:t>
            </a:r>
            <a:r>
              <a:rPr lang="en-US" dirty="0" err="1" smtClean="0"/>
              <a:t>complementarios</a:t>
            </a:r>
            <a:r>
              <a:rPr lang="en-US" dirty="0" smtClean="0"/>
              <a:t>: -</a:t>
            </a:r>
            <a:endParaRPr lang="en-US" dirty="0"/>
          </a:p>
          <a:p>
            <a:r>
              <a:rPr lang="en-US" dirty="0"/>
              <a:t>4. </a:t>
            </a:r>
            <a:r>
              <a:rPr lang="en-US" dirty="0" err="1" smtClean="0"/>
              <a:t>Precio</a:t>
            </a:r>
            <a:r>
              <a:rPr lang="en-US" dirty="0" smtClean="0"/>
              <a:t> de </a:t>
            </a:r>
            <a:r>
              <a:rPr lang="en-US" dirty="0" err="1" smtClean="0"/>
              <a:t>bienes</a:t>
            </a:r>
            <a:r>
              <a:rPr lang="en-US" dirty="0" smtClean="0"/>
              <a:t> </a:t>
            </a:r>
            <a:r>
              <a:rPr lang="en-US" dirty="0" err="1" smtClean="0"/>
              <a:t>sustitutivos</a:t>
            </a:r>
            <a:r>
              <a:rPr lang="en-US" dirty="0" smtClean="0"/>
              <a:t>: +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985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¿</a:t>
            </a:r>
            <a:r>
              <a:rPr lang="en-US" sz="3600" dirty="0" err="1" smtClean="0"/>
              <a:t>Cómo</a:t>
            </a:r>
            <a:r>
              <a:rPr lang="en-US" sz="3600" dirty="0" smtClean="0"/>
              <a:t> se escribe </a:t>
            </a:r>
            <a:r>
              <a:rPr lang="en-US" sz="3600" dirty="0" err="1"/>
              <a:t>é</a:t>
            </a:r>
            <a:r>
              <a:rPr lang="en-US" sz="3600" dirty="0" err="1" smtClean="0"/>
              <a:t>sto</a:t>
            </a:r>
            <a:r>
              <a:rPr lang="en-US" sz="3600" dirty="0" smtClean="0"/>
              <a:t> de forma </a:t>
            </a:r>
            <a:r>
              <a:rPr lang="en-US" sz="3600" dirty="0" err="1" smtClean="0"/>
              <a:t>elegante</a:t>
            </a:r>
            <a:r>
              <a:rPr lang="en-US" sz="3600" dirty="0" smtClean="0"/>
              <a:t>?</a:t>
            </a:r>
            <a:endParaRPr lang="en-U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Q</a:t>
            </a:r>
            <a:r>
              <a:rPr lang="en-US" sz="1800" dirty="0" err="1"/>
              <a:t>D</a:t>
            </a:r>
            <a:r>
              <a:rPr lang="en-US" sz="1800" dirty="0" err="1" smtClean="0"/>
              <a:t>x</a:t>
            </a:r>
            <a:r>
              <a:rPr lang="en-US" dirty="0" smtClean="0"/>
              <a:t>=f(</a:t>
            </a:r>
            <a:r>
              <a:rPr lang="en-US" dirty="0" err="1" smtClean="0"/>
              <a:t>P</a:t>
            </a:r>
            <a:r>
              <a:rPr lang="en-US" sz="1800" dirty="0" err="1" smtClean="0"/>
              <a:t>x</a:t>
            </a:r>
            <a:r>
              <a:rPr lang="en-US" dirty="0" smtClean="0"/>
              <a:t>, </a:t>
            </a:r>
            <a:r>
              <a:rPr lang="en-US" dirty="0" err="1" smtClean="0"/>
              <a:t>Renta</a:t>
            </a:r>
            <a:r>
              <a:rPr lang="en-US" dirty="0" smtClean="0"/>
              <a:t>, P. </a:t>
            </a:r>
            <a:r>
              <a:rPr lang="en-US" dirty="0" err="1"/>
              <a:t>c</a:t>
            </a:r>
            <a:r>
              <a:rPr lang="en-US" dirty="0" err="1" smtClean="0"/>
              <a:t>omplementarios</a:t>
            </a:r>
            <a:r>
              <a:rPr lang="en-US" dirty="0" smtClean="0"/>
              <a:t>, P. </a:t>
            </a:r>
            <a:r>
              <a:rPr lang="en-US" dirty="0" err="1" smtClean="0"/>
              <a:t>sustitutivos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                </a:t>
            </a:r>
            <a:r>
              <a:rPr lang="en-US" sz="3200" dirty="0" smtClean="0"/>
              <a:t>-     +              -                    + 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29902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Representación</a:t>
            </a:r>
            <a:r>
              <a:rPr lang="en-US" dirty="0" smtClean="0"/>
              <a:t> </a:t>
            </a:r>
            <a:r>
              <a:rPr lang="en-US" dirty="0" err="1" smtClean="0"/>
              <a:t>gráfica</a:t>
            </a:r>
            <a:endParaRPr lang="en-U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83768" y="2348880"/>
            <a:ext cx="0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83768" y="50851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3203848" y="2780928"/>
            <a:ext cx="3024336" cy="18722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6192088" y="422108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1" name="10 Marcador de contenido"/>
          <p:cNvSpPr txBox="1">
            <a:spLocks noGrp="1"/>
          </p:cNvSpPr>
          <p:nvPr>
            <p:ph sz="quarter" idx="1"/>
          </p:nvPr>
        </p:nvSpPr>
        <p:spPr>
          <a:xfrm>
            <a:off x="611560" y="160020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763688" y="249289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20272" y="544522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95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Características</a:t>
            </a:r>
            <a:r>
              <a:rPr lang="en-US" dirty="0" smtClean="0"/>
              <a:t> de la </a:t>
            </a:r>
            <a:r>
              <a:rPr lang="en-US" dirty="0" err="1" smtClean="0"/>
              <a:t>función</a:t>
            </a:r>
            <a:r>
              <a:rPr lang="en-US" dirty="0" smtClean="0"/>
              <a:t> de </a:t>
            </a:r>
            <a:r>
              <a:rPr lang="en-US" dirty="0" err="1" smtClean="0"/>
              <a:t>demanda</a:t>
            </a:r>
            <a:endParaRPr lang="en-U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483768" y="2348880"/>
            <a:ext cx="0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83768" y="5085184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3203848" y="2780928"/>
            <a:ext cx="3024336" cy="18722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6192088" y="422108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1" name="10 Marcador de contenido"/>
          <p:cNvSpPr txBox="1">
            <a:spLocks noGrp="1"/>
          </p:cNvSpPr>
          <p:nvPr>
            <p:ph sz="quarter" idx="1"/>
          </p:nvPr>
        </p:nvSpPr>
        <p:spPr>
          <a:xfrm>
            <a:off x="611560" y="160020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763688" y="249289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020272" y="544522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" name="2 CuadroTexto"/>
          <p:cNvSpPr txBox="1"/>
          <p:nvPr/>
        </p:nvSpPr>
        <p:spPr>
          <a:xfrm>
            <a:off x="1043608" y="5775317"/>
            <a:ext cx="7704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70C0"/>
                </a:solidFill>
              </a:rPr>
              <a:t>La </a:t>
            </a:r>
            <a:r>
              <a:rPr lang="en-US" sz="2800" dirty="0" err="1" smtClean="0">
                <a:solidFill>
                  <a:srgbClr val="0070C0"/>
                </a:solidFill>
              </a:rPr>
              <a:t>cantidad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demandada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es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una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función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decreciente</a:t>
            </a:r>
            <a:r>
              <a:rPr lang="en-US" sz="2800" dirty="0" smtClean="0">
                <a:solidFill>
                  <a:srgbClr val="0070C0"/>
                </a:solidFill>
              </a:rPr>
              <a:t> del </a:t>
            </a:r>
            <a:r>
              <a:rPr lang="en-US" sz="2800" dirty="0" err="1" smtClean="0">
                <a:solidFill>
                  <a:srgbClr val="0070C0"/>
                </a:solidFill>
              </a:rPr>
              <a:t>precio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03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J_ARTES_PCH_NOLE_Discussant_2013</Template>
  <TotalTime>743</TotalTime>
  <Words>658</Words>
  <Application>Microsoft Office PowerPoint</Application>
  <PresentationFormat>Presentación en pantalla (4:3)</PresentationFormat>
  <Paragraphs>157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27" baseType="lpstr">
      <vt:lpstr>Intermedio</vt:lpstr>
      <vt:lpstr>Oferta y Demanda</vt:lpstr>
      <vt:lpstr>Hasta ahora…</vt:lpstr>
      <vt:lpstr>Oferta y demanda</vt:lpstr>
      <vt:lpstr>Comportamiento del consumidor</vt:lpstr>
      <vt:lpstr>Factores que influyen en la compra de un bien</vt:lpstr>
      <vt:lpstr>Efectos de cada uno de estos factores en la demanda de coches</vt:lpstr>
      <vt:lpstr>¿Cómo se escribe ésto de forma elegante?</vt:lpstr>
      <vt:lpstr>Representación gráfica</vt:lpstr>
      <vt:lpstr>Características de la función de demanda</vt:lpstr>
      <vt:lpstr>Características de la función de demanda</vt:lpstr>
      <vt:lpstr>Características de la función de demanda</vt:lpstr>
      <vt:lpstr>Características de la función de demanda</vt:lpstr>
      <vt:lpstr>Características de la función de demanda</vt:lpstr>
      <vt:lpstr>Características de la función de demanda</vt:lpstr>
      <vt:lpstr>Características de la función de demanda</vt:lpstr>
      <vt:lpstr>Oferta</vt:lpstr>
      <vt:lpstr>Factores que determinan la producción de un bien</vt:lpstr>
      <vt:lpstr>Efectos de estos factores en la oferta</vt:lpstr>
      <vt:lpstr>¿Cómo se escribe esto de forma elegante?</vt:lpstr>
      <vt:lpstr>Representación gráfica</vt:lpstr>
      <vt:lpstr>Características de la oferta</vt:lpstr>
      <vt:lpstr>Características de la oferta</vt:lpstr>
      <vt:lpstr>The characteristics of a supply function</vt:lpstr>
      <vt:lpstr>The characteristics of a supply function</vt:lpstr>
      <vt:lpstr>Características de la oferta</vt:lpstr>
      <vt:lpstr>Características de la oferta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Supply and demand</dc:title>
  <dc:creator>JAC</dc:creator>
  <cp:lastModifiedBy>user</cp:lastModifiedBy>
  <cp:revision>22</cp:revision>
  <cp:lastPrinted>2015-02-23T09:56:26Z</cp:lastPrinted>
  <dcterms:created xsi:type="dcterms:W3CDTF">2015-02-22T22:36:24Z</dcterms:created>
  <dcterms:modified xsi:type="dcterms:W3CDTF">2017-01-30T10:26:25Z</dcterms:modified>
</cp:coreProperties>
</file>